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389" r:id="rId2"/>
    <p:sldId id="320" r:id="rId3"/>
    <p:sldId id="390" r:id="rId4"/>
    <p:sldId id="319" r:id="rId5"/>
    <p:sldId id="351" r:id="rId6"/>
    <p:sldId id="352" r:id="rId7"/>
    <p:sldId id="354" r:id="rId8"/>
    <p:sldId id="353" r:id="rId9"/>
    <p:sldId id="358" r:id="rId10"/>
    <p:sldId id="357" r:id="rId11"/>
    <p:sldId id="360" r:id="rId12"/>
    <p:sldId id="388" r:id="rId13"/>
    <p:sldId id="361" r:id="rId14"/>
    <p:sldId id="363" r:id="rId15"/>
    <p:sldId id="364" r:id="rId16"/>
    <p:sldId id="366" r:id="rId17"/>
    <p:sldId id="365" r:id="rId18"/>
    <p:sldId id="367" r:id="rId19"/>
    <p:sldId id="368" r:id="rId20"/>
    <p:sldId id="369" r:id="rId21"/>
    <p:sldId id="371" r:id="rId22"/>
    <p:sldId id="374" r:id="rId23"/>
    <p:sldId id="391" r:id="rId24"/>
    <p:sldId id="372" r:id="rId25"/>
    <p:sldId id="373" r:id="rId26"/>
    <p:sldId id="384" r:id="rId27"/>
    <p:sldId id="383" r:id="rId28"/>
    <p:sldId id="376" r:id="rId29"/>
    <p:sldId id="398" r:id="rId30"/>
    <p:sldId id="400" r:id="rId31"/>
    <p:sldId id="393" r:id="rId32"/>
    <p:sldId id="394" r:id="rId33"/>
    <p:sldId id="395" r:id="rId34"/>
    <p:sldId id="401" r:id="rId35"/>
    <p:sldId id="399" r:id="rId36"/>
    <p:sldId id="379" r:id="rId37"/>
    <p:sldId id="402" r:id="rId38"/>
    <p:sldId id="382" r:id="rId39"/>
    <p:sldId id="381"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F8487190-25E0-4585-A32C-8BA2753E8530}">
          <p14:sldIdLst>
            <p14:sldId id="389"/>
            <p14:sldId id="320"/>
            <p14:sldId id="390"/>
            <p14:sldId id="319"/>
            <p14:sldId id="351"/>
            <p14:sldId id="352"/>
            <p14:sldId id="354"/>
            <p14:sldId id="353"/>
            <p14:sldId id="358"/>
            <p14:sldId id="357"/>
            <p14:sldId id="360"/>
            <p14:sldId id="388"/>
            <p14:sldId id="361"/>
            <p14:sldId id="363"/>
            <p14:sldId id="364"/>
            <p14:sldId id="366"/>
            <p14:sldId id="365"/>
            <p14:sldId id="367"/>
            <p14:sldId id="368"/>
            <p14:sldId id="369"/>
            <p14:sldId id="371"/>
            <p14:sldId id="374"/>
            <p14:sldId id="391"/>
            <p14:sldId id="372"/>
            <p14:sldId id="373"/>
            <p14:sldId id="384"/>
            <p14:sldId id="383"/>
            <p14:sldId id="376"/>
            <p14:sldId id="398"/>
            <p14:sldId id="400"/>
            <p14:sldId id="393"/>
            <p14:sldId id="394"/>
            <p14:sldId id="395"/>
            <p14:sldId id="401"/>
            <p14:sldId id="399"/>
            <p14:sldId id="379"/>
            <p14:sldId id="402"/>
            <p14:sldId id="382"/>
            <p14:sldId id="381"/>
          </p14:sldIdLst>
        </p14:section>
        <p14:section name="Section sans titre" id="{5BD7050D-39B7-47D0-B854-2595EC06A1B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 HADJ OUATTARA" initials="EHO" lastIdx="1" clrIdx="0">
    <p:extLst>
      <p:ext uri="{19B8F6BF-5375-455C-9EA6-DF929625EA0E}">
        <p15:presenceInfo xmlns:p15="http://schemas.microsoft.com/office/powerpoint/2012/main" userId="EL HADJ OUATTA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9D7C0"/>
    <a:srgbClr val="FFFFFF"/>
    <a:srgbClr val="ED8C20"/>
    <a:srgbClr val="D08E44"/>
    <a:srgbClr val="E7E7E7"/>
    <a:srgbClr val="FF6600"/>
    <a:srgbClr val="EFA655"/>
    <a:srgbClr val="F1D9BF"/>
    <a:srgbClr val="F77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7" autoAdjust="0"/>
    <p:restoredTop sz="70641" autoAdjust="0"/>
  </p:normalViewPr>
  <p:slideViewPr>
    <p:cSldViewPr snapToGrid="0">
      <p:cViewPr>
        <p:scale>
          <a:sx n="57" d="100"/>
          <a:sy n="57" d="100"/>
        </p:scale>
        <p:origin x="888" y="66"/>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BD03D2-6360-4815-8929-366FA69483B1}" type="doc">
      <dgm:prSet loTypeId="urn:microsoft.com/office/officeart/2005/8/layout/arrow2" loCatId="process" qsTypeId="urn:microsoft.com/office/officeart/2005/8/quickstyle/simple1" qsCatId="simple" csTypeId="urn:microsoft.com/office/officeart/2005/8/colors/accent1_2" csCatId="accent1" phldr="1"/>
      <dgm:spPr/>
    </dgm:pt>
    <dgm:pt modelId="{8FE4241C-F914-4074-B4D9-192592673180}">
      <dgm:prSet phldrT="[Texte]" custT="1"/>
      <dgm:spPr/>
      <dgm:t>
        <a:bodyPr/>
        <a:lstStyle/>
        <a:p>
          <a:r>
            <a:rPr lang="fr-FR" sz="2600" b="1" dirty="0" smtClean="0">
              <a:latin typeface="Arial" pitchFamily="34" charset="0"/>
              <a:cs typeface="Arial" pitchFamily="34" charset="0"/>
            </a:rPr>
            <a:t>Points faibles</a:t>
          </a:r>
          <a:endParaRPr lang="fr-FR" sz="2600" b="1" dirty="0">
            <a:latin typeface="Arial" pitchFamily="34" charset="0"/>
            <a:cs typeface="Arial" pitchFamily="34" charset="0"/>
          </a:endParaRPr>
        </a:p>
      </dgm:t>
    </dgm:pt>
    <dgm:pt modelId="{EEA9AF24-BB10-46D8-87AD-E5F498119C74}" type="parTrans" cxnId="{114618B7-D9D1-49BC-B8D3-53082459BD9A}">
      <dgm:prSet/>
      <dgm:spPr/>
      <dgm:t>
        <a:bodyPr/>
        <a:lstStyle/>
        <a:p>
          <a:endParaRPr lang="fr-FR"/>
        </a:p>
      </dgm:t>
    </dgm:pt>
    <dgm:pt modelId="{D86F13C7-DB8B-495C-9749-28D2B1AF0E41}" type="sibTrans" cxnId="{114618B7-D9D1-49BC-B8D3-53082459BD9A}">
      <dgm:prSet/>
      <dgm:spPr/>
      <dgm:t>
        <a:bodyPr/>
        <a:lstStyle/>
        <a:p>
          <a:endParaRPr lang="fr-FR"/>
        </a:p>
      </dgm:t>
    </dgm:pt>
    <dgm:pt modelId="{6CB77878-FE91-4264-9416-41FC5E7A0C74}" type="pres">
      <dgm:prSet presAssocID="{D2BD03D2-6360-4815-8929-366FA69483B1}" presName="arrowDiagram" presStyleCnt="0">
        <dgm:presLayoutVars>
          <dgm:chMax val="5"/>
          <dgm:dir/>
          <dgm:resizeHandles val="exact"/>
        </dgm:presLayoutVars>
      </dgm:prSet>
      <dgm:spPr/>
    </dgm:pt>
    <dgm:pt modelId="{D1699BA5-7656-4342-A3EC-05FA6CAA8832}" type="pres">
      <dgm:prSet presAssocID="{D2BD03D2-6360-4815-8929-366FA69483B1}" presName="arrow" presStyleLbl="bgShp" presStyleIdx="0" presStyleCnt="1" custAng="10800000" custScaleX="104257" custLinFactNeighborX="-34188" custLinFactNeighborY="-14754"/>
      <dgm:spPr>
        <a:solidFill>
          <a:schemeClr val="accent2"/>
        </a:solidFill>
      </dgm:spPr>
    </dgm:pt>
    <dgm:pt modelId="{2EB35BD1-7665-40DE-AC44-9627555D02C1}" type="pres">
      <dgm:prSet presAssocID="{D2BD03D2-6360-4815-8929-366FA69483B1}" presName="arrowDiagram1" presStyleCnt="0">
        <dgm:presLayoutVars>
          <dgm:bulletEnabled val="1"/>
        </dgm:presLayoutVars>
      </dgm:prSet>
      <dgm:spPr/>
    </dgm:pt>
    <dgm:pt modelId="{F4C693C2-A8A9-4D48-B79B-F9357C31FE20}" type="pres">
      <dgm:prSet presAssocID="{8FE4241C-F914-4074-B4D9-192592673180}" presName="bullet1" presStyleLbl="node1" presStyleIdx="0" presStyleCnt="1" custLinFactNeighborY="-39316"/>
      <dgm:spPr>
        <a:noFill/>
        <a:ln>
          <a:noFill/>
        </a:ln>
      </dgm:spPr>
    </dgm:pt>
    <dgm:pt modelId="{ADE7A2DB-0895-4D15-82DE-3B8BAE87DD4F}" type="pres">
      <dgm:prSet presAssocID="{8FE4241C-F914-4074-B4D9-192592673180}" presName="textBox1" presStyleLbl="revTx" presStyleIdx="0" presStyleCnt="1" custFlipVert="0" custScaleX="218544" custScaleY="50710" custLinFactNeighborX="-51716" custLinFactNeighborY="-46075">
        <dgm:presLayoutVars>
          <dgm:bulletEnabled val="1"/>
        </dgm:presLayoutVars>
      </dgm:prSet>
      <dgm:spPr/>
      <dgm:t>
        <a:bodyPr/>
        <a:lstStyle/>
        <a:p>
          <a:endParaRPr lang="fr-FR"/>
        </a:p>
      </dgm:t>
    </dgm:pt>
  </dgm:ptLst>
  <dgm:cxnLst>
    <dgm:cxn modelId="{114618B7-D9D1-49BC-B8D3-53082459BD9A}" srcId="{D2BD03D2-6360-4815-8929-366FA69483B1}" destId="{8FE4241C-F914-4074-B4D9-192592673180}" srcOrd="0" destOrd="0" parTransId="{EEA9AF24-BB10-46D8-87AD-E5F498119C74}" sibTransId="{D86F13C7-DB8B-495C-9749-28D2B1AF0E41}"/>
    <dgm:cxn modelId="{F49C5644-BBF9-4D49-86AE-CC0155413AB0}" type="presOf" srcId="{8FE4241C-F914-4074-B4D9-192592673180}" destId="{ADE7A2DB-0895-4D15-82DE-3B8BAE87DD4F}" srcOrd="0" destOrd="0" presId="urn:microsoft.com/office/officeart/2005/8/layout/arrow2"/>
    <dgm:cxn modelId="{C8CC166B-86EE-47D5-9BBE-9127355B8249}" type="presOf" srcId="{D2BD03D2-6360-4815-8929-366FA69483B1}" destId="{6CB77878-FE91-4264-9416-41FC5E7A0C74}" srcOrd="0" destOrd="0" presId="urn:microsoft.com/office/officeart/2005/8/layout/arrow2"/>
    <dgm:cxn modelId="{899E50B8-BFCE-40F1-AC48-CE938761D169}" type="presParOf" srcId="{6CB77878-FE91-4264-9416-41FC5E7A0C74}" destId="{D1699BA5-7656-4342-A3EC-05FA6CAA8832}" srcOrd="0" destOrd="0" presId="urn:microsoft.com/office/officeart/2005/8/layout/arrow2"/>
    <dgm:cxn modelId="{F2163192-9184-4BD8-A6CB-1B583E53F4BC}" type="presParOf" srcId="{6CB77878-FE91-4264-9416-41FC5E7A0C74}" destId="{2EB35BD1-7665-40DE-AC44-9627555D02C1}" srcOrd="1" destOrd="0" presId="urn:microsoft.com/office/officeart/2005/8/layout/arrow2"/>
    <dgm:cxn modelId="{81286DEC-FE5F-4D64-A899-0D99FE820049}" type="presParOf" srcId="{2EB35BD1-7665-40DE-AC44-9627555D02C1}" destId="{F4C693C2-A8A9-4D48-B79B-F9357C31FE20}" srcOrd="0" destOrd="0" presId="urn:microsoft.com/office/officeart/2005/8/layout/arrow2"/>
    <dgm:cxn modelId="{044D0CE7-4761-4731-BB1B-D0B507B1FC47}" type="presParOf" srcId="{2EB35BD1-7665-40DE-AC44-9627555D02C1}" destId="{ADE7A2DB-0895-4D15-82DE-3B8BAE87DD4F}" srcOrd="1" destOrd="0" presId="urn:microsoft.com/office/officeart/2005/8/layout/arrow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99BA5-7656-4342-A3EC-05FA6CAA8832}">
      <dsp:nvSpPr>
        <dsp:cNvPr id="0" name=""/>
        <dsp:cNvSpPr/>
      </dsp:nvSpPr>
      <dsp:spPr>
        <a:xfrm rot="10800000">
          <a:off x="0" y="0"/>
          <a:ext cx="2967641" cy="1779042"/>
        </a:xfrm>
        <a:prstGeom prst="swooshArrow">
          <a:avLst>
            <a:gd name="adj1" fmla="val 25000"/>
            <a:gd name="adj2" fmla="val 25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F4C693C2-A8A9-4D48-B79B-F9357C31FE20}">
      <dsp:nvSpPr>
        <dsp:cNvPr id="0" name=""/>
        <dsp:cNvSpPr/>
      </dsp:nvSpPr>
      <dsp:spPr>
        <a:xfrm>
          <a:off x="2479908" y="277975"/>
          <a:ext cx="210638" cy="210638"/>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7A2DB-0895-4D15-82DE-3B8BAE87DD4F}">
      <dsp:nvSpPr>
        <dsp:cNvPr id="0" name=""/>
        <dsp:cNvSpPr/>
      </dsp:nvSpPr>
      <dsp:spPr>
        <a:xfrm>
          <a:off x="182945" y="184747"/>
          <a:ext cx="2488313" cy="665788"/>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1613" bIns="0" numCol="1" spcCol="1270" anchor="t" anchorCtr="0">
          <a:noAutofit/>
        </a:bodyPr>
        <a:lstStyle/>
        <a:p>
          <a:pPr lvl="0" algn="r" defTabSz="1155700">
            <a:lnSpc>
              <a:spcPct val="90000"/>
            </a:lnSpc>
            <a:spcBef>
              <a:spcPct val="0"/>
            </a:spcBef>
            <a:spcAft>
              <a:spcPct val="35000"/>
            </a:spcAft>
          </a:pPr>
          <a:r>
            <a:rPr lang="fr-FR" sz="2600" b="1" kern="1200" dirty="0" smtClean="0">
              <a:latin typeface="Arial" pitchFamily="34" charset="0"/>
              <a:cs typeface="Arial" pitchFamily="34" charset="0"/>
            </a:rPr>
            <a:t>Points faibles</a:t>
          </a:r>
          <a:endParaRPr lang="fr-FR" sz="2600" b="1" kern="1200" dirty="0">
            <a:latin typeface="Arial" pitchFamily="34" charset="0"/>
            <a:cs typeface="Arial" pitchFamily="34" charset="0"/>
          </a:endParaRPr>
        </a:p>
      </dsp:txBody>
      <dsp:txXfrm>
        <a:off x="215446" y="217248"/>
        <a:ext cx="2423311" cy="600786"/>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98A11A-A44D-4644-AA95-BC6350DC3E13}" type="datetimeFigureOut">
              <a:rPr lang="en-US" smtClean="0"/>
              <a:t>9/13/2016</a:t>
            </a:fld>
            <a:endParaRPr lang="en-US"/>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3477FE-7F3F-4999-922E-4486CEE56471}" type="slidenum">
              <a:rPr lang="en-US" smtClean="0"/>
              <a:t>‹N°›</a:t>
            </a:fld>
            <a:endParaRPr lang="en-US"/>
          </a:p>
        </p:txBody>
      </p:sp>
    </p:spTree>
    <p:extLst>
      <p:ext uri="{BB962C8B-B14F-4D97-AF65-F5344CB8AC3E}">
        <p14:creationId xmlns:p14="http://schemas.microsoft.com/office/powerpoint/2010/main" val="325852123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DC2E0-FE38-48DB-81CD-EA5CF3758488}" type="datetimeFigureOut">
              <a:rPr lang="en-US" smtClean="0"/>
              <a:t>9/13/2016</a:t>
            </a:fld>
            <a:endParaRPr lang="en-US"/>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126A1-AE04-44AC-BEC0-F8005378978C}" type="slidenum">
              <a:rPr lang="en-US" smtClean="0"/>
              <a:t>‹N°›</a:t>
            </a:fld>
            <a:endParaRPr lang="en-US"/>
          </a:p>
        </p:txBody>
      </p:sp>
    </p:spTree>
    <p:extLst>
      <p:ext uri="{BB962C8B-B14F-4D97-AF65-F5344CB8AC3E}">
        <p14:creationId xmlns:p14="http://schemas.microsoft.com/office/powerpoint/2010/main" val="32212216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fr-FR" sz="1800" dirty="0" smtClean="0"/>
              <a:t>Merci Monsieur le président du jury. </a:t>
            </a:r>
          </a:p>
          <a:p>
            <a:r>
              <a:rPr lang="fr-FR" sz="1800" dirty="0" smtClean="0"/>
              <a:t>Monsieur le président du jury,</a:t>
            </a:r>
          </a:p>
          <a:p>
            <a:r>
              <a:rPr lang="fr-FR" sz="1800" dirty="0" smtClean="0"/>
              <a:t>messieurs les membres du jury, honorables invités,</a:t>
            </a:r>
            <a:r>
              <a:rPr lang="fr-FR" sz="1800" baseline="0" dirty="0" smtClean="0"/>
              <a:t> Bonjour.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aseline="0" dirty="0" smtClean="0"/>
              <a:t>Nous sommes réunis ici dans le cadre des soutenances de mémoire des projets de fin d’études  des élèves ingénieurs informaticiens troisième année de l’Ecole Supérieure d’Industrie de l’INPHB. Soutenance qui intervient suite à un stage en entreprise. En effet, notre école, l’Ecole Supérieure d’Industrie  institue chaque année des stages de fin d’étude afin de parfaire la formation de ses étudiants  et les aider à </a:t>
            </a:r>
            <a:r>
              <a:rPr lang="fr-CI" sz="1200" kern="1200" dirty="0" smtClean="0">
                <a:solidFill>
                  <a:schemeClr val="tx1"/>
                </a:solidFill>
                <a:effectLst/>
                <a:latin typeface="+mn-lt"/>
                <a:ea typeface="+mn-ea"/>
                <a:cs typeface="+mn-cs"/>
              </a:rPr>
              <a:t>s’insérer </a:t>
            </a:r>
            <a:r>
              <a:rPr lang="fr-FR" sz="1800" baseline="0" dirty="0" smtClean="0"/>
              <a:t>r dans le milieu professionnel. C’est ainsi que nous avons été accueillis au sein du service de production  </a:t>
            </a:r>
            <a:r>
              <a:rPr lang="fr-FR" sz="1800" baseline="0" dirty="0" err="1" smtClean="0"/>
              <a:t>Smile</a:t>
            </a:r>
            <a:r>
              <a:rPr lang="fr-FR" sz="1800" baseline="0" dirty="0" smtClean="0"/>
              <a:t> ci, où il nous </a:t>
            </a:r>
            <a:r>
              <a:rPr lang="fr-FR" sz="1800" kern="1200" dirty="0" smtClean="0">
                <a:solidFill>
                  <a:schemeClr val="tx1"/>
                </a:solidFill>
                <a:effectLst/>
                <a:latin typeface="+mn-lt"/>
                <a:ea typeface="+mn-ea"/>
                <a:cs typeface="+mn-cs"/>
              </a:rPr>
              <a:t>a été confié un projet donc le thème est le suivant</a:t>
            </a:r>
            <a:r>
              <a:rPr lang="fr-FR" sz="1800" kern="1200" baseline="0" dirty="0" smtClean="0">
                <a:solidFill>
                  <a:schemeClr val="tx1"/>
                </a:solidFill>
                <a:effectLst/>
                <a:latin typeface="+mn-lt"/>
                <a:ea typeface="+mn-ea"/>
                <a:cs typeface="+mn-cs"/>
              </a:rPr>
              <a:t> </a:t>
            </a:r>
            <a:r>
              <a:rPr lang="fr-FR" sz="1800" kern="1200" dirty="0" smtClean="0">
                <a:solidFill>
                  <a:schemeClr val="tx1"/>
                </a:solidFill>
                <a:effectLst/>
                <a:latin typeface="+mn-lt"/>
                <a:ea typeface="+mn-ea"/>
                <a:cs typeface="+mn-cs"/>
              </a:rPr>
              <a:t>: « </a:t>
            </a:r>
            <a:r>
              <a:rPr lang="fr-FR" sz="1800" b="1" kern="1200" dirty="0" smtClean="0">
                <a:solidFill>
                  <a:schemeClr val="tx1"/>
                </a:solidFill>
                <a:effectLst/>
                <a:latin typeface="+mn-lt"/>
                <a:ea typeface="+mn-ea"/>
                <a:cs typeface="+mn-cs"/>
              </a:rPr>
              <a:t>MISE EN PLACE D’UNE</a:t>
            </a:r>
            <a:r>
              <a:rPr lang="fr-FR" sz="1800" b="1" kern="1200" baseline="0" dirty="0" smtClean="0">
                <a:solidFill>
                  <a:schemeClr val="tx1"/>
                </a:solidFill>
                <a:effectLst/>
                <a:latin typeface="+mn-lt"/>
                <a:ea typeface="+mn-ea"/>
                <a:cs typeface="+mn-cs"/>
              </a:rPr>
              <a:t> </a:t>
            </a:r>
            <a:r>
              <a:rPr lang="fr-FR" sz="1800" b="1" kern="1200" dirty="0" smtClean="0">
                <a:solidFill>
                  <a:schemeClr val="tx1"/>
                </a:solidFill>
                <a:effectLst/>
                <a:latin typeface="+mn-lt"/>
                <a:ea typeface="+mn-ea"/>
                <a:cs typeface="+mn-cs"/>
              </a:rPr>
              <a:t>APPLICATION D’UNE</a:t>
            </a:r>
            <a:r>
              <a:rPr lang="fr-FR" sz="1800" b="1" kern="1200" baseline="0" dirty="0" smtClean="0">
                <a:solidFill>
                  <a:schemeClr val="tx1"/>
                </a:solidFill>
                <a:effectLst/>
                <a:latin typeface="+mn-lt"/>
                <a:ea typeface="+mn-ea"/>
                <a:cs typeface="+mn-cs"/>
              </a:rPr>
              <a:t> APPLICATION DE GESTION D’ UN CENTRE MEDICAL INTERENTREPRISE</a:t>
            </a:r>
            <a:r>
              <a:rPr lang="fr-FR" sz="1800" b="1" dirty="0" smtClean="0">
                <a:solidFill>
                  <a:schemeClr val="tx1"/>
                </a:solidFill>
                <a:latin typeface="Trebuchet MS" pitchFamily="34" charset="0"/>
                <a:cs typeface="Arial" pitchFamily="34" charset="0"/>
              </a:rPr>
              <a:t>: CAS DE ORANGE CI TELECOM </a:t>
            </a:r>
            <a:r>
              <a:rPr lang="fr-FR" sz="1800" b="1" kern="1200" dirty="0" smtClean="0">
                <a:solidFill>
                  <a:schemeClr val="tx1"/>
                </a:solidFill>
                <a:effectLst/>
                <a:latin typeface="+mn-lt"/>
                <a:ea typeface="+mn-ea"/>
                <a:cs typeface="+mn-cs"/>
              </a:rPr>
              <a:t> ». </a:t>
            </a:r>
            <a:endParaRPr lang="fr-FR" sz="1800" dirty="0" smtClean="0"/>
          </a:p>
          <a:p>
            <a:endParaRPr lang="fr-FR" sz="1800" dirty="0" smtClean="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24273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10</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5835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11</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6356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12</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64215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nous venons de présenter le cadre d’étude de notre </a:t>
            </a:r>
            <a:r>
              <a:rPr lang="fr-FR" sz="1200" b="0" i="0" kern="1200" baseline="0" dirty="0" smtClean="0">
                <a:solidFill>
                  <a:schemeClr val="tx1"/>
                </a:solidFill>
                <a:effectLst/>
                <a:latin typeface="+mn-lt"/>
                <a:ea typeface="+mn-ea"/>
                <a:cs typeface="+mn-cs"/>
              </a:rPr>
              <a:t> ou nous avons effectuer une étude sur l’application existante affin de discerner ses faiblesses pour proposer des solutions,</a:t>
            </a:r>
          </a:p>
          <a:p>
            <a:r>
              <a:rPr lang="fr-FR" sz="1200" b="0" i="0" kern="1200" baseline="0" dirty="0" smtClean="0">
                <a:solidFill>
                  <a:schemeClr val="tx1"/>
                </a:solidFill>
                <a:effectLst/>
                <a:latin typeface="+mn-lt"/>
                <a:ea typeface="+mn-ea"/>
                <a:cs typeface="+mn-cs"/>
              </a:rPr>
              <a:t>Solutions que nous modéliser dans la partie étude conceptuelle, a partir d’une  méthode d’analyse et de conception soigneusement choisir </a:t>
            </a:r>
            <a:r>
              <a:rPr lang="fr-FR" sz="1200" b="0" i="0" kern="1200" baseline="0" dirty="0" err="1" smtClean="0">
                <a:solidFill>
                  <a:schemeClr val="tx1"/>
                </a:solidFill>
                <a:effectLst/>
                <a:latin typeface="+mn-lt"/>
                <a:ea typeface="+mn-ea"/>
                <a:cs typeface="+mn-cs"/>
              </a:rPr>
              <a:t>avnt</a:t>
            </a:r>
            <a:r>
              <a:rPr lang="fr-FR" sz="1200" b="0" i="0" kern="1200" baseline="0" dirty="0" smtClean="0">
                <a:solidFill>
                  <a:schemeClr val="tx1"/>
                </a:solidFill>
                <a:effectLst/>
                <a:latin typeface="+mn-lt"/>
                <a:ea typeface="+mn-ea"/>
                <a:cs typeface="+mn-cs"/>
              </a:rPr>
              <a:t>,</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Cependant Il</a:t>
            </a:r>
            <a:r>
              <a:rPr lang="fr-FR" sz="1200" b="0" i="0" kern="1200" baseline="0" dirty="0" smtClean="0">
                <a:solidFill>
                  <a:schemeClr val="tx1"/>
                </a:solidFill>
                <a:effectLst/>
                <a:latin typeface="+mn-lt"/>
                <a:ea typeface="+mn-ea"/>
                <a:cs typeface="+mn-cs"/>
              </a:rPr>
              <a:t> existe plusieurs méthode d’analyse et de conception, parmi les plus </a:t>
            </a:r>
            <a:r>
              <a:rPr lang="fr-FR" sz="1200" b="0" i="0" kern="1200" baseline="0" dirty="0" err="1" smtClean="0">
                <a:solidFill>
                  <a:schemeClr val="tx1"/>
                </a:solidFill>
                <a:effectLst/>
                <a:latin typeface="+mn-lt"/>
                <a:ea typeface="+mn-ea"/>
                <a:cs typeface="+mn-cs"/>
              </a:rPr>
              <a:t>utlisées</a:t>
            </a:r>
            <a:r>
              <a:rPr lang="fr-FR" sz="1200" b="0" i="0" kern="1200" baseline="0" dirty="0" smtClean="0">
                <a:solidFill>
                  <a:schemeClr val="tx1"/>
                </a:solidFill>
                <a:effectLst/>
                <a:latin typeface="+mn-lt"/>
                <a:ea typeface="+mn-ea"/>
                <a:cs typeface="+mn-cs"/>
              </a:rPr>
              <a:t> figure merise et pu,</a:t>
            </a:r>
            <a:endParaRPr lang="en-US"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13</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476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14</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8304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0" indent="0">
              <a:buFontTx/>
              <a:buNone/>
            </a:pPr>
            <a:r>
              <a:rPr lang="en-US" sz="1400" dirty="0" smtClean="0"/>
              <a:t>Après</a:t>
            </a:r>
            <a:r>
              <a:rPr lang="en-US" sz="1400" baseline="0" dirty="0" smtClean="0"/>
              <a:t> </a:t>
            </a:r>
            <a:r>
              <a:rPr lang="en-US" sz="1400" baseline="0" dirty="0" err="1" smtClean="0"/>
              <a:t>une</a:t>
            </a:r>
            <a:r>
              <a:rPr lang="en-US" sz="1400" baseline="0" dirty="0" smtClean="0"/>
              <a:t> </a:t>
            </a:r>
            <a:r>
              <a:rPr lang="en-US" sz="1400" baseline="0" dirty="0" err="1" smtClean="0"/>
              <a:t>étude</a:t>
            </a:r>
            <a:r>
              <a:rPr lang="en-US" sz="1400" baseline="0" dirty="0" smtClean="0"/>
              <a:t> comparative entre </a:t>
            </a:r>
            <a:r>
              <a:rPr lang="en-US" sz="1400" baseline="0" dirty="0" err="1" smtClean="0"/>
              <a:t>ces</a:t>
            </a:r>
            <a:r>
              <a:rPr lang="en-US" sz="1400" baseline="0" dirty="0" smtClean="0"/>
              <a:t> </a:t>
            </a:r>
            <a:r>
              <a:rPr lang="en-US" sz="1400" baseline="0" dirty="0" err="1" smtClean="0"/>
              <a:t>deux</a:t>
            </a:r>
            <a:r>
              <a:rPr lang="en-US" sz="1400" baseline="0" dirty="0" smtClean="0"/>
              <a:t> </a:t>
            </a:r>
            <a:r>
              <a:rPr lang="en-US" sz="1400" baseline="0" dirty="0" err="1" smtClean="0"/>
              <a:t>méthode</a:t>
            </a:r>
            <a:r>
              <a:rPr lang="en-US" sz="1400" baseline="0" dirty="0" smtClean="0"/>
              <a:t> </a:t>
            </a:r>
            <a:r>
              <a:rPr lang="en-US" sz="1400" baseline="0" dirty="0" err="1" smtClean="0"/>
              <a:t>notre</a:t>
            </a:r>
            <a:r>
              <a:rPr lang="en-US" sz="1400" baseline="0" dirty="0" smtClean="0"/>
              <a:t> </a:t>
            </a:r>
            <a:r>
              <a:rPr lang="en-US" sz="1400" baseline="0" dirty="0" err="1" smtClean="0"/>
              <a:t>chois</a:t>
            </a:r>
            <a:r>
              <a:rPr lang="en-US" sz="1400" baseline="0" dirty="0" smtClean="0"/>
              <a:t>  </a:t>
            </a:r>
            <a:r>
              <a:rPr lang="en-US" sz="1400" baseline="0" dirty="0" err="1" smtClean="0"/>
              <a:t>s’est</a:t>
            </a:r>
            <a:r>
              <a:rPr lang="en-US" sz="1400" baseline="0" dirty="0" smtClean="0"/>
              <a:t> </a:t>
            </a:r>
            <a:r>
              <a:rPr lang="en-US" sz="1400" baseline="0" dirty="0" err="1" smtClean="0"/>
              <a:t>porté</a:t>
            </a:r>
            <a:r>
              <a:rPr lang="en-US" sz="1400" baseline="0" dirty="0" smtClean="0"/>
              <a:t> sur le </a:t>
            </a:r>
            <a:r>
              <a:rPr lang="en-US" sz="1400" baseline="0" dirty="0" err="1" smtClean="0"/>
              <a:t>pu</a:t>
            </a:r>
            <a:r>
              <a:rPr lang="en-US" sz="1400" baseline="0" dirty="0" smtClean="0"/>
              <a:t>, car avec  le </a:t>
            </a:r>
            <a:r>
              <a:rPr lang="en-US" sz="1400" baseline="0" dirty="0" err="1" smtClean="0"/>
              <a:t>pu</a:t>
            </a:r>
            <a:r>
              <a:rPr lang="en-US" sz="1400" baseline="0" dirty="0" smtClean="0"/>
              <a:t>,</a:t>
            </a:r>
          </a:p>
          <a:p>
            <a:pPr marL="0" indent="0">
              <a:buFontTx/>
              <a:buNone/>
            </a:pPr>
            <a:r>
              <a:rPr lang="en-US" sz="1400" baseline="0" dirty="0" smtClean="0"/>
              <a:t>Le </a:t>
            </a:r>
            <a:r>
              <a:rPr lang="en-US" sz="1400" baseline="0" dirty="0" err="1" smtClean="0"/>
              <a:t>processus</a:t>
            </a: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15</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6025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dirty="0" smtClean="0">
                <a:latin typeface="Trebuchet MS" panose="020B0603020202020204" pitchFamily="34" charset="0"/>
                <a:cs typeface="Arial" pitchFamily="34" charset="0"/>
              </a:rPr>
              <a:t>instanciation d’ UP par Rational Software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dirty="0" smtClean="0">
                <a:latin typeface="Trebuchet MS" panose="020B0603020202020204" pitchFamily="34" charset="0"/>
                <a:cs typeface="Arial" pitchFamily="34" charset="0"/>
              </a:rPr>
              <a:t>instanciation hybride intégrant UP avec l’</a:t>
            </a:r>
            <a:r>
              <a:rPr lang="fr-FR" sz="1400" dirty="0" err="1" smtClean="0">
                <a:latin typeface="Trebuchet MS" panose="020B0603020202020204" pitchFamily="34" charset="0"/>
                <a:cs typeface="Arial" pitchFamily="34" charset="0"/>
              </a:rPr>
              <a:t>eXtrem</a:t>
            </a:r>
            <a:r>
              <a:rPr lang="fr-FR" sz="1400" dirty="0" smtClean="0">
                <a:latin typeface="Trebuchet MS" panose="020B0603020202020204" pitchFamily="34" charset="0"/>
                <a:cs typeface="Arial" pitchFamily="34" charset="0"/>
              </a:rPr>
              <a:t> </a:t>
            </a:r>
            <a:r>
              <a:rPr lang="fr-FR" sz="1400" dirty="0" err="1" smtClean="0">
                <a:latin typeface="Trebuchet MS" panose="020B0603020202020204" pitchFamily="34" charset="0"/>
                <a:cs typeface="Arial" pitchFamily="34" charset="0"/>
              </a:rPr>
              <a:t>Programming</a:t>
            </a:r>
            <a:endParaRPr lang="fr-FR" sz="1400" dirty="0" smtClean="0">
              <a:latin typeface="Trebuchet MS" panose="020B0603020202020204" pitchFamily="34" charset="0"/>
              <a:cs typeface="Arial" pitchFamily="34" charset="0"/>
            </a:endParaRPr>
          </a:p>
          <a:p>
            <a:pPr marL="285750" indent="-285750">
              <a:buFontTx/>
              <a:buChar char="-"/>
            </a:pPr>
            <a:r>
              <a:rPr lang="fr-FR" sz="1400" dirty="0" smtClean="0">
                <a:latin typeface="Trebuchet MS" panose="020B0603020202020204" pitchFamily="34" charset="0"/>
                <a:cs typeface="Arial" pitchFamily="34" charset="0"/>
              </a:rPr>
              <a:t> instanciation d’ UP proposé par </a:t>
            </a:r>
            <a:r>
              <a:rPr lang="fr-FR" sz="1400" dirty="0" err="1" smtClean="0">
                <a:latin typeface="Trebuchet MS" panose="020B0603020202020204" pitchFamily="34" charset="0"/>
                <a:cs typeface="Arial" pitchFamily="34" charset="0"/>
              </a:rPr>
              <a:t>Valtech</a:t>
            </a: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16</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10588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17</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29851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18</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9023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19</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596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L’avènement des technologies de l’information et de la communication avec les services qu’elles proposent, a révolutionné les habitudes des hommes ainsi que des entreprises. Par conséquent,  loin d’être un effet de mode, l’informatisation des systèmes est devenu une  nécessité.</a:t>
            </a:r>
            <a:endParaRPr lang="en-US"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Ainsi, leader de la téléphonie en Côte d’Ivoire, Orange Côte d’ivoire Télécom (OCIT) a entrepris depuis quelques années un vaste chantier de transformation de son système d’information pour le rendre plus concurrentiel et plus stable. Cette transformation s’est accompagnée d’une ouverture de plus en plus croissante vers la digitalisation  dans plusieurs de ses secteurs d’activités mais aussi dans celui du secteur médical. Cela s’est traduit depuis quelques années à la mise en place d’une plateforme de gestion des dossiers médicaux de messages des agents (PRANCME) . Cependant cette plateforme  est devenue obsolète et ne répond plus aux exigence du centre. Dès lors Soucieux de l’état</a:t>
            </a:r>
            <a:r>
              <a:rPr lang="fr-FR" sz="1200" kern="1200" baseline="0" dirty="0" smtClean="0">
                <a:solidFill>
                  <a:schemeClr val="tx1"/>
                </a:solidFill>
                <a:effectLst/>
                <a:latin typeface="+mn-lt"/>
                <a:ea typeface="+mn-ea"/>
                <a:cs typeface="+mn-cs"/>
              </a:rPr>
              <a:t> de santé de ses agents OCIT conclut la </a:t>
            </a:r>
            <a:r>
              <a:rPr lang="fr-FR" sz="1200" kern="1200" baseline="0" dirty="0" err="1" smtClean="0">
                <a:solidFill>
                  <a:schemeClr val="tx1"/>
                </a:solidFill>
                <a:effectLst/>
                <a:latin typeface="+mn-lt"/>
                <a:ea typeface="+mn-ea"/>
                <a:cs typeface="+mn-cs"/>
              </a:rPr>
              <a:t>neccéssité</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une nouvelle plateforme pour la gestion des dossiers médicaux des agents remédiant aux difficultés identifiées dans l’application existante. Pour cela Orange Côte d’Ivoire Telecom a sollicité  </a:t>
            </a:r>
            <a:r>
              <a:rPr lang="fr-FR" sz="1200" kern="1200" dirty="0" err="1" smtClean="0">
                <a:solidFill>
                  <a:schemeClr val="tx1"/>
                </a:solidFill>
                <a:effectLst/>
                <a:latin typeface="+mn-lt"/>
                <a:ea typeface="+mn-ea"/>
                <a:cs typeface="+mn-cs"/>
              </a:rPr>
              <a:t>Smile</a:t>
            </a:r>
            <a:r>
              <a:rPr lang="fr-FR" sz="1200" kern="1200" dirty="0" smtClean="0">
                <a:solidFill>
                  <a:schemeClr val="tx1"/>
                </a:solidFill>
                <a:effectLst/>
                <a:latin typeface="+mn-lt"/>
                <a:ea typeface="+mn-ea"/>
                <a:cs typeface="+mn-cs"/>
              </a:rPr>
              <a:t> CI pour la mise en place de cette application. Et C’est dans ce cadre que notre projet</a:t>
            </a:r>
            <a:r>
              <a:rPr lang="fr-FR" sz="1200" kern="1200" baseline="0" dirty="0" smtClean="0">
                <a:solidFill>
                  <a:schemeClr val="tx1"/>
                </a:solidFill>
                <a:effectLst/>
                <a:latin typeface="+mn-lt"/>
                <a:ea typeface="+mn-ea"/>
                <a:cs typeface="+mn-cs"/>
              </a:rPr>
              <a:t> a été initié,</a:t>
            </a:r>
            <a:endParaRPr lang="en-US"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Pour la présentation de nos résultats, nous </a:t>
            </a:r>
            <a:r>
              <a:rPr lang="fr-CI" sz="1200" kern="1200" dirty="0" smtClean="0">
                <a:solidFill>
                  <a:schemeClr val="tx1"/>
                </a:solidFill>
                <a:effectLst/>
                <a:latin typeface="+mn-lt"/>
                <a:ea typeface="+mn-ea"/>
                <a:cs typeface="+mn-cs"/>
              </a:rPr>
              <a:t>vous proposons</a:t>
            </a:r>
            <a:r>
              <a:rPr lang="fr-CI" sz="1200" kern="1200" baseline="0" dirty="0" smtClean="0">
                <a:solidFill>
                  <a:schemeClr val="tx1"/>
                </a:solidFill>
                <a:effectLst/>
                <a:latin typeface="+mn-lt"/>
                <a:ea typeface="+mn-ea"/>
                <a:cs typeface="+mn-cs"/>
              </a:rPr>
              <a:t> le plan suivant</a:t>
            </a: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94866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Nous</a:t>
            </a:r>
            <a:r>
              <a:rPr lang="fr-FR" sz="1200" b="0" i="0" kern="1200" baseline="0" dirty="0" smtClean="0">
                <a:solidFill>
                  <a:schemeClr val="tx1"/>
                </a:solidFill>
                <a:effectLst/>
                <a:latin typeface="+mn-lt"/>
                <a:ea typeface="+mn-ea"/>
                <a:cs typeface="+mn-cs"/>
              </a:rPr>
              <a:t> venons de présenter dans la partie précédente  quelques digramme d‘</a:t>
            </a:r>
            <a:r>
              <a:rPr lang="fr-FR" sz="1200" b="0" i="0" kern="1200" baseline="0" dirty="0" err="1" smtClean="0">
                <a:solidFill>
                  <a:schemeClr val="tx1"/>
                </a:solidFill>
                <a:effectLst/>
                <a:latin typeface="+mn-lt"/>
                <a:ea typeface="+mn-ea"/>
                <a:cs typeface="+mn-cs"/>
              </a:rPr>
              <a:t>uml</a:t>
            </a:r>
            <a:r>
              <a:rPr lang="fr-FR" sz="1200" b="0" i="0" kern="1200" baseline="0" dirty="0" smtClean="0">
                <a:solidFill>
                  <a:schemeClr val="tx1"/>
                </a:solidFill>
                <a:effectLst/>
                <a:latin typeface="+mn-lt"/>
                <a:ea typeface="+mn-ea"/>
                <a:cs typeface="+mn-cs"/>
              </a:rPr>
              <a:t>   dont le diagramme de cas d’utilisation pour la représentations des grande fonctions notre futur application et le diagramme de classe pour la construction  de la base de donnée.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baseline="0" dirty="0" smtClean="0">
                <a:solidFill>
                  <a:schemeClr val="tx1"/>
                </a:solidFill>
                <a:effectLst/>
                <a:latin typeface="+mn-lt"/>
                <a:ea typeface="+mn-ea"/>
                <a:cs typeface="+mn-cs"/>
              </a:rPr>
              <a:t>Par contre cette partie </a:t>
            </a:r>
            <a:r>
              <a:rPr lang="fr-FR" sz="1200" b="0" i="0" kern="1200" dirty="0" smtClean="0">
                <a:solidFill>
                  <a:schemeClr val="tx1"/>
                </a:solidFill>
                <a:effectLst/>
                <a:latin typeface="+mn-lt"/>
                <a:ea typeface="+mn-ea"/>
                <a:cs typeface="+mn-cs"/>
              </a:rPr>
              <a:t> est consacré à la présentation de l'environnement matériel et logiciel utilisé pour la réalisation de notre application, en premier lieu. En second lieu à la présentation des choix techniques adoptés ainsi que la solution proposée tout en s'aidant des interfaces graphiques, qui comportent une illustration graphique de l'application de point de vue du profil d'un utilisateur donné.</a:t>
            </a: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20</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5047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21</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70303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22</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8067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23</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2303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24</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308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25</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929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26</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3854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27</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73693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28</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91404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29</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330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De l’introduction a la conclusion nous passerons par étude préalable </a:t>
            </a:r>
            <a:r>
              <a:rPr lang="fr-FR" sz="1200" kern="1200" dirty="0" smtClean="0">
                <a:solidFill>
                  <a:schemeClr val="tx1"/>
                </a:solidFill>
                <a:effectLst/>
                <a:latin typeface="+mn-lt"/>
                <a:ea typeface="+mn-ea"/>
                <a:cs typeface="+mn-cs"/>
              </a:rPr>
              <a:t>qui permettra de faire une présentation du projet et de l’existant en vue de le critiquer afin de proposer des</a:t>
            </a:r>
            <a:r>
              <a:rPr lang="fr-FR" sz="1200" kern="1200" baseline="0" dirty="0" smtClean="0">
                <a:solidFill>
                  <a:schemeClr val="tx1"/>
                </a:solidFill>
                <a:effectLst/>
                <a:latin typeface="+mn-lt"/>
                <a:ea typeface="+mn-ea"/>
                <a:cs typeface="+mn-cs"/>
              </a:rPr>
              <a:t> solution</a:t>
            </a:r>
            <a:r>
              <a:rPr lang="fr-FR" sz="1200" kern="1200" dirty="0" smtClean="0">
                <a:solidFill>
                  <a:schemeClr val="tx1"/>
                </a:solidFill>
                <a:effectLst/>
                <a:latin typeface="+mn-lt"/>
                <a:ea typeface="+mn-ea"/>
                <a:cs typeface="+mn-cs"/>
              </a:rPr>
              <a:t>.</a:t>
            </a:r>
          </a:p>
          <a:p>
            <a:pPr lvl="0"/>
            <a:r>
              <a:rPr lang="fr-FR" baseline="0" dirty="0" smtClean="0"/>
              <a:t>,puis l’ étude Conceptuelle ou il s’agira d</a:t>
            </a:r>
            <a:r>
              <a:rPr lang="fr-FR" sz="1200" kern="1200" dirty="0" smtClean="0">
                <a:solidFill>
                  <a:schemeClr val="tx1"/>
                </a:solidFill>
                <a:effectLst/>
                <a:latin typeface="+mn-lt"/>
                <a:ea typeface="+mn-ea"/>
                <a:cs typeface="+mn-cs"/>
              </a:rPr>
              <a:t>e comparer les différentes méthodes d’analyse et de conception en vue de faire un choix.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Et</a:t>
            </a:r>
            <a:r>
              <a:rPr lang="fr-FR" sz="1200" kern="1200" baseline="0" dirty="0" smtClean="0">
                <a:solidFill>
                  <a:schemeClr val="tx1"/>
                </a:solidFill>
                <a:effectLst/>
                <a:latin typeface="+mn-lt"/>
                <a:ea typeface="+mn-ea"/>
                <a:cs typeface="+mn-cs"/>
              </a:rPr>
              <a:t> de </a:t>
            </a:r>
            <a:r>
              <a:rPr lang="fr-FR" sz="1200" kern="1200" dirty="0" smtClean="0">
                <a:solidFill>
                  <a:schemeClr val="tx1"/>
                </a:solidFill>
                <a:effectLst/>
                <a:latin typeface="+mn-lt"/>
                <a:ea typeface="+mn-ea"/>
                <a:cs typeface="+mn-cs"/>
              </a:rPr>
              <a:t> la modélisation du système en fonction de la méthode choisie.</a:t>
            </a:r>
            <a:r>
              <a:rPr lang="fr-FR" sz="1200" kern="1200" baseline="0" dirty="0" smtClean="0">
                <a:solidFill>
                  <a:schemeClr val="tx1"/>
                </a:solidFill>
                <a:effectLst/>
                <a:latin typeface="+mn-lt"/>
                <a:ea typeface="+mn-ea"/>
                <a:cs typeface="+mn-cs"/>
              </a:rPr>
              <a:t> E</a:t>
            </a:r>
            <a:r>
              <a:rPr lang="fr-FR" sz="1200" kern="1200" dirty="0" smtClean="0">
                <a:solidFill>
                  <a:schemeClr val="tx1"/>
                </a:solidFill>
                <a:effectLst/>
                <a:latin typeface="+mn-lt"/>
                <a:ea typeface="+mn-ea"/>
                <a:cs typeface="+mn-cs"/>
              </a:rPr>
              <a:t>t enfin l’étude technique et réalisation qui permettra de présenter les outils utilisés pour la mise en œuvre de la solution suivie éventuellement d’une</a:t>
            </a:r>
            <a:r>
              <a:rPr lang="fr-FR" sz="1200" kern="1200" baseline="0" dirty="0" smtClean="0">
                <a:solidFill>
                  <a:schemeClr val="tx1"/>
                </a:solidFill>
                <a:effectLst/>
                <a:latin typeface="+mn-lt"/>
                <a:ea typeface="+mn-ea"/>
                <a:cs typeface="+mn-cs"/>
              </a:rPr>
              <a:t> présentation de l’application et d’une estimation </a:t>
            </a:r>
            <a:r>
              <a:rPr lang="fr-FR" sz="1200" kern="1200" dirty="0" smtClean="0">
                <a:solidFill>
                  <a:schemeClr val="tx1"/>
                </a:solidFill>
                <a:effectLst/>
                <a:latin typeface="+mn-lt"/>
                <a:ea typeface="+mn-ea"/>
                <a:cs typeface="+mn-cs"/>
              </a:rPr>
              <a:t>du coût du projet .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 .Nous terminerons par la conclusion.</a:t>
            </a:r>
            <a:endParaRPr lang="fr-FR" dirty="0" smtClean="0"/>
          </a:p>
          <a:p>
            <a:r>
              <a:rPr lang="fr-FR" dirty="0" smtClean="0"/>
              <a:t>0</a:t>
            </a:r>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99580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30</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39465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31</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93160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32</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86823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33</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5461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34</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528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35</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820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36</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5440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Rappelons que l'objectif de ce travail était d'informatiser l'activité de gestion du système d'informations d'un centre médical Interentreprises pour </a:t>
            </a:r>
            <a:r>
              <a:rPr lang="fr-FR" sz="1200" kern="1200" dirty="0" err="1" smtClean="0">
                <a:solidFill>
                  <a:schemeClr val="tx1"/>
                </a:solidFill>
                <a:effectLst/>
                <a:latin typeface="+mn-lt"/>
                <a:ea typeface="+mn-ea"/>
                <a:cs typeface="+mn-cs"/>
              </a:rPr>
              <a:t>ocit</a:t>
            </a:r>
            <a:r>
              <a:rPr lang="fr-FR" sz="1200" kern="1200" dirty="0" smtClean="0">
                <a:solidFill>
                  <a:schemeClr val="tx1"/>
                </a:solidFill>
                <a:effectLst/>
                <a:latin typeface="+mn-lt"/>
                <a:ea typeface="+mn-ea"/>
                <a:cs typeface="+mn-cs"/>
              </a:rPr>
              <a:t>. Pour cela, nous avons réalisé une application interactive permettant de gérer les différents traitements de cette activité et de satisfaire les besoins des différents utilisateurs impliqués dans ce processus de gestion.</a:t>
            </a:r>
            <a:endParaRPr lang="en-US"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Notre travail à débuté par la compréhension du contexte du projet, ses concepts et ses activités., une étude sur l’application existante ce qui nous a permis de fixer les anomalies à éviter et les objectifs à réaliser pour avoir un système satisfaisant. Ensuite , nous avons effectué l'étude conceptuelle de notre application selon une approche orientée objet tout en se basant sur le langage UML. Enfin nous avons effectué le codage et l'implémentation de l'application. </a:t>
            </a:r>
          </a:p>
          <a:p>
            <a:r>
              <a:rPr lang="fr-FR" sz="1200" kern="1200" dirty="0" smtClean="0">
                <a:solidFill>
                  <a:schemeClr val="tx1"/>
                </a:solidFill>
                <a:effectLst/>
                <a:latin typeface="+mn-lt"/>
                <a:ea typeface="+mn-ea"/>
                <a:cs typeface="+mn-cs"/>
              </a:rPr>
              <a:t>nous avons effectué les tests nécessaires pour valider notre application avant son déploiement.</a:t>
            </a:r>
          </a:p>
          <a:p>
            <a:r>
              <a:rPr lang="fr-FR" sz="1200" kern="1200" dirty="0" err="1" smtClean="0">
                <a:solidFill>
                  <a:schemeClr val="tx1"/>
                </a:solidFill>
                <a:effectLst/>
                <a:latin typeface="+mn-lt"/>
                <a:ea typeface="+mn-ea"/>
                <a:cs typeface="+mn-cs"/>
              </a:rPr>
              <a:t>Aujourd</a:t>
            </a:r>
            <a:r>
              <a:rPr lang="fr-FR" sz="1200" kern="1200" dirty="0" smtClean="0">
                <a:solidFill>
                  <a:schemeClr val="tx1"/>
                </a:solidFill>
                <a:effectLst/>
                <a:latin typeface="+mn-lt"/>
                <a:ea typeface="+mn-ea"/>
                <a:cs typeface="+mn-cs"/>
              </a:rPr>
              <a:t>’ hui  l</a:t>
            </a:r>
            <a:r>
              <a:rPr lang="fr-FR" sz="1200" kern="1200" baseline="0" dirty="0" smtClean="0">
                <a:solidFill>
                  <a:schemeClr val="tx1"/>
                </a:solidFill>
                <a:effectLst/>
                <a:latin typeface="+mn-lt"/>
                <a:ea typeface="+mn-ea"/>
                <a:cs typeface="+mn-cs"/>
              </a:rPr>
              <a:t>’application </a:t>
            </a:r>
            <a:r>
              <a:rPr lang="fr-CI" sz="1200" kern="1200" baseline="0" dirty="0" smtClean="0">
                <a:solidFill>
                  <a:schemeClr val="tx1"/>
                </a:solidFill>
                <a:effectLst/>
                <a:latin typeface="+mn-lt"/>
                <a:ea typeface="+mn-ea"/>
                <a:cs typeface="+mn-cs"/>
              </a:rPr>
              <a:t>est déployé et utilisé. </a:t>
            </a:r>
          </a:p>
          <a:p>
            <a:r>
              <a:rPr lang="fr-FR" sz="1200" kern="1200" dirty="0" smtClean="0">
                <a:solidFill>
                  <a:schemeClr val="tx1"/>
                </a:solidFill>
                <a:effectLst/>
                <a:latin typeface="+mn-lt"/>
                <a:ea typeface="+mn-ea"/>
                <a:cs typeface="+mn-cs"/>
              </a:rPr>
              <a:t>Pour</a:t>
            </a:r>
            <a:r>
              <a:rPr lang="fr-FR" sz="1200" kern="1200" baseline="0" dirty="0" smtClean="0">
                <a:solidFill>
                  <a:schemeClr val="tx1"/>
                </a:solidFill>
                <a:effectLst/>
                <a:latin typeface="+mn-lt"/>
                <a:ea typeface="+mn-ea"/>
                <a:cs typeface="+mn-cs"/>
              </a:rPr>
              <a:t> notre part</a:t>
            </a:r>
            <a:r>
              <a:rPr lang="fr-FR" sz="1200" kern="1200" dirty="0" smtClean="0">
                <a:solidFill>
                  <a:schemeClr val="tx1"/>
                </a:solidFill>
                <a:effectLst/>
                <a:latin typeface="+mn-lt"/>
                <a:ea typeface="+mn-ea"/>
                <a:cs typeface="+mn-cs"/>
              </a:rPr>
              <a:t>, Ce projet a été très bénéfique  dans la mesure ou il nous a permis de mettre en application nos connaissances acquises le long de nos études</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et de se familiariser avec l'environnement du travail et la vie professionnelle.</a:t>
            </a:r>
            <a:endParaRPr lang="en-US" sz="1200" kern="1200" dirty="0" smtClean="0">
              <a:solidFill>
                <a:schemeClr val="tx1"/>
              </a:solidFill>
              <a:effectLst/>
              <a:latin typeface="+mn-lt"/>
              <a:ea typeface="+mn-ea"/>
              <a:cs typeface="+mn-cs"/>
            </a:endParaRPr>
          </a:p>
          <a:p>
            <a:r>
              <a:rPr lang="fr-CI" sz="1200" kern="1200" dirty="0" smtClean="0">
                <a:solidFill>
                  <a:schemeClr val="tx1"/>
                </a:solidFill>
                <a:effectLst/>
                <a:latin typeface="+mn-lt"/>
                <a:ea typeface="+mn-ea"/>
                <a:cs typeface="+mn-cs"/>
              </a:rPr>
              <a:t>C’est aussi le moment de signaler  que  ce stage nous a permis d’ approfondir nos connaissance dans d’autres </a:t>
            </a:r>
            <a:r>
              <a:rPr lang="fr-CI" sz="1200" kern="1200" smtClean="0">
                <a:solidFill>
                  <a:schemeClr val="tx1"/>
                </a:solidFill>
                <a:effectLst/>
                <a:latin typeface="+mn-lt"/>
                <a:ea typeface="+mn-ea"/>
                <a:cs typeface="+mn-cs"/>
              </a:rPr>
              <a:t>domaines informatiques </a:t>
            </a:r>
            <a:r>
              <a:rPr lang="fr-CI" sz="1200" kern="1200" dirty="0" smtClean="0">
                <a:solidFill>
                  <a:schemeClr val="tx1"/>
                </a:solidFill>
                <a:effectLst/>
                <a:latin typeface="+mn-lt"/>
                <a:ea typeface="+mn-ea"/>
                <a:cs typeface="+mn-cs"/>
              </a:rPr>
              <a:t>la programmation mobile (</a:t>
            </a:r>
            <a:r>
              <a:rPr lang="fr-CI" sz="1200" kern="1200" dirty="0" err="1" smtClean="0">
                <a:solidFill>
                  <a:schemeClr val="tx1"/>
                </a:solidFill>
                <a:effectLst/>
                <a:latin typeface="+mn-lt"/>
                <a:ea typeface="+mn-ea"/>
                <a:cs typeface="+mn-cs"/>
              </a:rPr>
              <a:t>Ionic</a:t>
            </a:r>
            <a:r>
              <a:rPr lang="fr-CI" sz="1200" kern="1200" dirty="0" smtClean="0">
                <a:solidFill>
                  <a:schemeClr val="tx1"/>
                </a:solidFill>
                <a:effectLst/>
                <a:latin typeface="+mn-lt"/>
                <a:ea typeface="+mn-ea"/>
                <a:cs typeface="+mn-cs"/>
              </a:rPr>
              <a:t>, </a:t>
            </a:r>
            <a:r>
              <a:rPr lang="fr-CI" sz="1200" kern="1200" dirty="0" err="1" smtClean="0">
                <a:solidFill>
                  <a:schemeClr val="tx1"/>
                </a:solidFill>
                <a:effectLst/>
                <a:latin typeface="+mn-lt"/>
                <a:ea typeface="+mn-ea"/>
                <a:cs typeface="+mn-cs"/>
              </a:rPr>
              <a:t>ios</a:t>
            </a:r>
            <a:r>
              <a:rPr lang="fr-CI" sz="1200" kern="1200" dirty="0" smtClean="0">
                <a:solidFill>
                  <a:schemeClr val="tx1"/>
                </a:solidFill>
                <a:effectLst/>
                <a:latin typeface="+mn-lt"/>
                <a:ea typeface="+mn-ea"/>
                <a:cs typeface="+mn-cs"/>
              </a:rPr>
              <a:t>, Windows phone, Android), le traitement des données full texte avec </a:t>
            </a:r>
            <a:r>
              <a:rPr lang="fr-CI" sz="1200" kern="1200" dirty="0" err="1" smtClean="0">
                <a:solidFill>
                  <a:schemeClr val="tx1"/>
                </a:solidFill>
                <a:effectLst/>
                <a:latin typeface="+mn-lt"/>
                <a:ea typeface="+mn-ea"/>
                <a:cs typeface="+mn-cs"/>
              </a:rPr>
              <a:t>Elasticsearch</a:t>
            </a:r>
            <a:r>
              <a:rPr lang="fr-CI" sz="1200" kern="1200" dirty="0" smtClean="0">
                <a:solidFill>
                  <a:schemeClr val="tx1"/>
                </a:solidFill>
                <a:effectLst/>
                <a:latin typeface="+mn-lt"/>
                <a:ea typeface="+mn-ea"/>
                <a:cs typeface="+mn-cs"/>
              </a:rPr>
              <a:t>, la gestion des processus métier avec W4, les ERP tel que Odoo Drupal et </a:t>
            </a:r>
            <a:r>
              <a:rPr lang="fr-CI" sz="1200" kern="1200" dirty="0" err="1" smtClean="0">
                <a:solidFill>
                  <a:schemeClr val="tx1"/>
                </a:solidFill>
                <a:effectLst/>
                <a:latin typeface="+mn-lt"/>
                <a:ea typeface="+mn-ea"/>
                <a:cs typeface="+mn-cs"/>
              </a:rPr>
              <a:t>Magento</a:t>
            </a:r>
            <a:r>
              <a:rPr lang="fr-CI" sz="1200" kern="1200" dirty="0" smtClean="0">
                <a:solidFill>
                  <a:schemeClr val="tx1"/>
                </a:solidFill>
                <a:effectLst/>
                <a:latin typeface="+mn-lt"/>
                <a:ea typeface="+mn-ea"/>
                <a:cs typeface="+mn-cs"/>
              </a:rPr>
              <a:t>. Nous rendant plus  opérationnel les outils de pic.</a:t>
            </a:r>
            <a:endParaRPr lang="en-US"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Nous espérons avoir répondu aux attentes de notre direction qui nous a confiés ce projet et </a:t>
            </a:r>
            <a:r>
              <a:rPr lang="fr-CI" sz="1200" kern="1200" dirty="0" smtClean="0">
                <a:solidFill>
                  <a:schemeClr val="tx1"/>
                </a:solidFill>
                <a:effectLst/>
                <a:latin typeface="+mn-lt"/>
                <a:ea typeface="+mn-ea"/>
                <a:cs typeface="+mn-cs"/>
              </a:rPr>
              <a:t>Notre école qui a favorisé notre mise en stage.</a:t>
            </a:r>
            <a:r>
              <a:rPr lang="fr-FR" sz="1200" kern="1200" dirty="0" smtClean="0">
                <a:solidFill>
                  <a:schemeClr val="tx1"/>
                </a:solidFill>
                <a:effectLst/>
                <a:latin typeface="+mn-lt"/>
                <a:ea typeface="+mn-ea"/>
                <a:cs typeface="+mn-cs"/>
              </a:rPr>
              <a:t>  Aucune œuvre humaine n’étant parfaite, nous nous soumettons a vos critiques remarques  et suggestions,</a:t>
            </a:r>
            <a:endParaRPr lang="en-US" sz="1200" kern="1200" dirty="0" smtClean="0">
              <a:solidFill>
                <a:schemeClr val="tx1"/>
              </a:solidFill>
              <a:effectLst/>
              <a:latin typeface="+mn-lt"/>
              <a:ea typeface="+mn-ea"/>
              <a:cs typeface="+mn-cs"/>
            </a:endParaRPr>
          </a:p>
          <a:p>
            <a:r>
              <a:rPr lang="fr-CI"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37</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41293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38</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24060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0" indent="0">
              <a:buFontTx/>
              <a:buNone/>
            </a:pPr>
            <a:endParaRPr lang="en-US" sz="1400" dirty="0" smtClean="0"/>
          </a:p>
          <a:p>
            <a:r>
              <a:rPr lang="fr-FR" sz="1200" b="0" i="0" kern="1200" dirty="0" smtClean="0">
                <a:solidFill>
                  <a:schemeClr val="tx1"/>
                </a:solidFill>
                <a:effectLst/>
                <a:latin typeface="+mn-lt"/>
                <a:ea typeface="+mn-ea"/>
                <a:cs typeface="+mn-cs"/>
              </a:rPr>
              <a:t>Rappelons que l'objectif de ce travail était d'informatiser l'activité de gestion du système d'informations d'un centre médical Interentreprises</a:t>
            </a:r>
            <a:r>
              <a:rPr lang="fr-FR" sz="1200" b="0" i="0" kern="1200" baseline="0" dirty="0" smtClean="0">
                <a:solidFill>
                  <a:schemeClr val="tx1"/>
                </a:solidFill>
                <a:effectLst/>
                <a:latin typeface="+mn-lt"/>
                <a:ea typeface="+mn-ea"/>
                <a:cs typeface="+mn-cs"/>
              </a:rPr>
              <a:t> pour </a:t>
            </a:r>
            <a:r>
              <a:rPr lang="fr-FR" sz="1200" b="0" i="0" kern="1200" baseline="0" dirty="0" err="1" smtClean="0">
                <a:solidFill>
                  <a:schemeClr val="tx1"/>
                </a:solidFill>
                <a:effectLst/>
                <a:latin typeface="+mn-lt"/>
                <a:ea typeface="+mn-ea"/>
                <a:cs typeface="+mn-cs"/>
              </a:rPr>
              <a:t>ocit</a:t>
            </a:r>
            <a:r>
              <a:rPr lang="fr-FR" sz="1200" b="0" i="0" kern="1200" dirty="0" smtClean="0">
                <a:solidFill>
                  <a:schemeClr val="tx1"/>
                </a:solidFill>
                <a:effectLst/>
                <a:latin typeface="+mn-lt"/>
                <a:ea typeface="+mn-ea"/>
                <a:cs typeface="+mn-cs"/>
              </a:rPr>
              <a:t>. Pour cela, nous avons réalisé une application interactive permettant de gérer les différents traitements de cette activité et de satisfaire les besoins des différents utilisateurs impliqués dans ce processus de gestion.</a:t>
            </a:r>
          </a:p>
          <a:p>
            <a:r>
              <a:rPr lang="fr-FR" sz="1200" b="0" i="0" kern="1200" dirty="0" smtClean="0">
                <a:solidFill>
                  <a:schemeClr val="tx1"/>
                </a:solidFill>
                <a:effectLst/>
                <a:latin typeface="+mn-lt"/>
                <a:ea typeface="+mn-ea"/>
                <a:cs typeface="+mn-cs"/>
              </a:rPr>
              <a:t>Notre travail à débuté par la compréhension du contexte du</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projet, ses concepts et ses activités. Ensuite, nous avons réalisé une étude sur l’application existante ce qui nous a permis de fixer les anomalies à éviter et les objectifs à réaliser pour avoir un système satisfaisant. Puis, nous avons passé à la l'étude conceptuelle de notre application selon une approche orientée objet tout en se basant sur le langage UML. Par la suite, nous avons effectué le codage et l'implémentation de l'application. Enfin nous avons effectué les tests nécessaires pour valider notre application avant</a:t>
            </a:r>
            <a:r>
              <a:rPr lang="fr-FR" sz="1200" b="0" i="0" kern="1200" baseline="0" dirty="0" smtClean="0">
                <a:solidFill>
                  <a:schemeClr val="tx1"/>
                </a:solidFill>
                <a:effectLst/>
                <a:latin typeface="+mn-lt"/>
                <a:ea typeface="+mn-ea"/>
                <a:cs typeface="+mn-cs"/>
              </a:rPr>
              <a:t> son déploiement</a:t>
            </a:r>
            <a:r>
              <a:rPr lang="fr-FR"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nous sommes persuadés que la réalisation de ce projet permettra aux Centre d’être plus opérationnelle et efficace dans la gestion de leurs activités aux grand </a:t>
            </a:r>
            <a:r>
              <a:rPr lang="fr-FR" sz="1200" kern="1200" dirty="0" err="1" smtClean="0">
                <a:solidFill>
                  <a:schemeClr val="tx1"/>
                </a:solidFill>
                <a:effectLst/>
                <a:latin typeface="+mn-lt"/>
                <a:ea typeface="+mn-ea"/>
                <a:cs typeface="+mn-cs"/>
              </a:rPr>
              <a:t>benenice</a:t>
            </a:r>
            <a:r>
              <a:rPr lang="fr-FR" sz="1200" kern="1200" dirty="0" smtClean="0">
                <a:solidFill>
                  <a:schemeClr val="tx1"/>
                </a:solidFill>
                <a:effectLst/>
                <a:latin typeface="+mn-lt"/>
                <a:ea typeface="+mn-ea"/>
                <a:cs typeface="+mn-cs"/>
              </a:rPr>
              <a:t> des patients.</a:t>
            </a:r>
            <a:endParaRPr lang="fr-FR"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Par ailleurs,</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Ce projet a été très bénéfique pour nous dans la mesure ou il nous a permis</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de mettre en application nos connaissances acquises le long de nos études. </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En plus, ce projet était une bonne occasion pour réaliser un travail très concret, avec des objectifs clairs et bien définis et de se familiariser avec l'environnement du travail et la vie professionnelle.</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Cependant ,</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 notre application peut être améliorée en ajoutant d'autres fonctionnalités (comme la gestion des congés, la gestion de recettes et des dépenses, etc.). Nous pouvons aussi rendre notre application générique pour tout centre médicale </a:t>
            </a:r>
            <a:r>
              <a:rPr lang="fr-CI" sz="1200" kern="1200" dirty="0" smtClean="0">
                <a:solidFill>
                  <a:schemeClr val="tx1"/>
                </a:solidFill>
                <a:effectLst/>
                <a:latin typeface="+mn-lt"/>
                <a:ea typeface="+mn-ea"/>
                <a:cs typeface="+mn-cs"/>
              </a:rPr>
              <a:t>C’est aussi le moment de signaler  que  ce stage nous a permis d’ approfondir nos connaissance dans les domaine de la programmation mobile (</a:t>
            </a:r>
            <a:r>
              <a:rPr lang="fr-CI" sz="1200" kern="1200" dirty="0" err="1" smtClean="0">
                <a:solidFill>
                  <a:schemeClr val="tx1"/>
                </a:solidFill>
                <a:effectLst/>
                <a:latin typeface="+mn-lt"/>
                <a:ea typeface="+mn-ea"/>
                <a:cs typeface="+mn-cs"/>
              </a:rPr>
              <a:t>Ionic</a:t>
            </a:r>
            <a:r>
              <a:rPr lang="fr-CI" sz="1200" kern="1200" dirty="0" smtClean="0">
                <a:solidFill>
                  <a:schemeClr val="tx1"/>
                </a:solidFill>
                <a:effectLst/>
                <a:latin typeface="+mn-lt"/>
                <a:ea typeface="+mn-ea"/>
                <a:cs typeface="+mn-cs"/>
              </a:rPr>
              <a:t>, </a:t>
            </a:r>
            <a:r>
              <a:rPr lang="fr-CI" sz="1200" kern="1200" dirty="0" err="1" smtClean="0">
                <a:solidFill>
                  <a:schemeClr val="tx1"/>
                </a:solidFill>
                <a:effectLst/>
                <a:latin typeface="+mn-lt"/>
                <a:ea typeface="+mn-ea"/>
                <a:cs typeface="+mn-cs"/>
              </a:rPr>
              <a:t>ios</a:t>
            </a:r>
            <a:r>
              <a:rPr lang="fr-CI" sz="1200" kern="1200" dirty="0" smtClean="0">
                <a:solidFill>
                  <a:schemeClr val="tx1"/>
                </a:solidFill>
                <a:effectLst/>
                <a:latin typeface="+mn-lt"/>
                <a:ea typeface="+mn-ea"/>
                <a:cs typeface="+mn-cs"/>
              </a:rPr>
              <a:t>, Windows phone, Android), le traitement des données full texte avec </a:t>
            </a:r>
            <a:r>
              <a:rPr lang="fr-CI" sz="1200" kern="1200" dirty="0" err="1" smtClean="0">
                <a:solidFill>
                  <a:schemeClr val="tx1"/>
                </a:solidFill>
                <a:effectLst/>
                <a:latin typeface="+mn-lt"/>
                <a:ea typeface="+mn-ea"/>
                <a:cs typeface="+mn-cs"/>
              </a:rPr>
              <a:t>Elasticsearch</a:t>
            </a:r>
            <a:r>
              <a:rPr lang="fr-CI" sz="1200" kern="1200" dirty="0" smtClean="0">
                <a:solidFill>
                  <a:schemeClr val="tx1"/>
                </a:solidFill>
                <a:effectLst/>
                <a:latin typeface="+mn-lt"/>
                <a:ea typeface="+mn-ea"/>
                <a:cs typeface="+mn-cs"/>
              </a:rPr>
              <a:t>, la gestion des processus métier avec W4, les ERP tel que Odoo Drupal et </a:t>
            </a:r>
            <a:r>
              <a:rPr lang="fr-CI" sz="1200" kern="1200" dirty="0" err="1" smtClean="0">
                <a:solidFill>
                  <a:schemeClr val="tx1"/>
                </a:solidFill>
                <a:effectLst/>
                <a:latin typeface="+mn-lt"/>
                <a:ea typeface="+mn-ea"/>
                <a:cs typeface="+mn-cs"/>
              </a:rPr>
              <a:t>Magento</a:t>
            </a:r>
            <a:r>
              <a:rPr lang="fr-CI" sz="1200" kern="1200" dirty="0" smtClean="0">
                <a:solidFill>
                  <a:schemeClr val="tx1"/>
                </a:solidFill>
                <a:effectLst/>
                <a:latin typeface="+mn-lt"/>
                <a:ea typeface="+mn-ea"/>
                <a:cs typeface="+mn-cs"/>
              </a:rPr>
              <a:t>. Nous</a:t>
            </a:r>
            <a:r>
              <a:rPr lang="fr-CI" sz="1200" kern="1200" baseline="0" dirty="0" smtClean="0">
                <a:solidFill>
                  <a:schemeClr val="tx1"/>
                </a:solidFill>
                <a:effectLst/>
                <a:latin typeface="+mn-lt"/>
                <a:ea typeface="+mn-ea"/>
                <a:cs typeface="+mn-cs"/>
              </a:rPr>
              <a:t> </a:t>
            </a:r>
            <a:r>
              <a:rPr lang="fr-CI" sz="1200" kern="1200" baseline="0" dirty="0" err="1" smtClean="0">
                <a:solidFill>
                  <a:schemeClr val="tx1"/>
                </a:solidFill>
                <a:effectLst/>
                <a:latin typeface="+mn-lt"/>
                <a:ea typeface="+mn-ea"/>
                <a:cs typeface="+mn-cs"/>
              </a:rPr>
              <a:t>rendannt</a:t>
            </a:r>
            <a:r>
              <a:rPr lang="fr-CI" sz="1200" kern="1200" baseline="0" dirty="0" smtClean="0">
                <a:solidFill>
                  <a:schemeClr val="tx1"/>
                </a:solidFill>
                <a:effectLst/>
                <a:latin typeface="+mn-lt"/>
                <a:ea typeface="+mn-ea"/>
                <a:cs typeface="+mn-cs"/>
              </a:rPr>
              <a:t> très </a:t>
            </a:r>
            <a:r>
              <a:rPr lang="fr-CI" sz="1200" kern="1200" baseline="0" dirty="0" err="1" smtClean="0">
                <a:solidFill>
                  <a:schemeClr val="tx1"/>
                </a:solidFill>
                <a:effectLst/>
                <a:latin typeface="+mn-lt"/>
                <a:ea typeface="+mn-ea"/>
                <a:cs typeface="+mn-cs"/>
              </a:rPr>
              <a:t>oppérationnelle</a:t>
            </a:r>
            <a:r>
              <a:rPr lang="fr-CI" sz="1200" kern="1200" baseline="0" dirty="0" smtClean="0">
                <a:solidFill>
                  <a:schemeClr val="tx1"/>
                </a:solidFill>
                <a:effectLst/>
                <a:latin typeface="+mn-lt"/>
                <a:ea typeface="+mn-ea"/>
                <a:cs typeface="+mn-cs"/>
              </a:rPr>
              <a:t>.</a:t>
            </a:r>
            <a:endParaRPr lang="fr-CI"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kern="1200" dirty="0" smtClean="0">
                <a:solidFill>
                  <a:schemeClr val="tx1"/>
                </a:solidFill>
                <a:effectLst/>
                <a:latin typeface="+mn-lt"/>
                <a:ea typeface="+mn-ea"/>
                <a:cs typeface="+mn-cs"/>
              </a:rPr>
              <a:t>Nous espérons avoir répondu aux attentes de</a:t>
            </a:r>
            <a:r>
              <a:rPr lang="fr-FR" sz="1400" kern="1200" baseline="0" dirty="0" smtClean="0">
                <a:solidFill>
                  <a:schemeClr val="tx1"/>
                </a:solidFill>
                <a:effectLst/>
                <a:latin typeface="+mn-lt"/>
                <a:ea typeface="+mn-ea"/>
                <a:cs typeface="+mn-cs"/>
              </a:rPr>
              <a:t> notre direction qui nous a confiés ce projet et </a:t>
            </a:r>
            <a:r>
              <a:rPr lang="fr-CI" sz="1400" kern="1200" dirty="0" smtClean="0">
                <a:solidFill>
                  <a:schemeClr val="tx1"/>
                </a:solidFill>
                <a:effectLst/>
                <a:latin typeface="+mn-lt"/>
                <a:ea typeface="+mn-ea"/>
                <a:cs typeface="+mn-cs"/>
              </a:rPr>
              <a:t>Notre école qui a favoriser notre</a:t>
            </a:r>
            <a:r>
              <a:rPr lang="fr-CI" sz="1400" kern="1200" baseline="0" dirty="0" smtClean="0">
                <a:solidFill>
                  <a:schemeClr val="tx1"/>
                </a:solidFill>
                <a:effectLst/>
                <a:latin typeface="+mn-lt"/>
                <a:ea typeface="+mn-ea"/>
                <a:cs typeface="+mn-cs"/>
              </a:rPr>
              <a:t> mise en stage.</a:t>
            </a:r>
            <a:r>
              <a:rPr lang="fr-FR" sz="1400" kern="1200" dirty="0" smtClean="0">
                <a:solidFill>
                  <a:schemeClr val="tx1"/>
                </a:solidFill>
                <a:effectLst/>
                <a:latin typeface="+mn-lt"/>
                <a:ea typeface="+mn-ea"/>
                <a:cs typeface="+mn-cs"/>
              </a:rPr>
              <a:t>  </a:t>
            </a:r>
            <a:r>
              <a:rPr lang="fr-FR" sz="1400" kern="1200" dirty="0" err="1" smtClean="0">
                <a:solidFill>
                  <a:schemeClr val="tx1"/>
                </a:solidFill>
                <a:effectLst/>
                <a:latin typeface="+mn-lt"/>
                <a:ea typeface="+mn-ea"/>
                <a:cs typeface="+mn-cs"/>
              </a:rPr>
              <a:t>Accune</a:t>
            </a:r>
            <a:r>
              <a:rPr lang="fr-FR" sz="1400" kern="1200" dirty="0" smtClean="0">
                <a:solidFill>
                  <a:schemeClr val="tx1"/>
                </a:solidFill>
                <a:effectLst/>
                <a:latin typeface="+mn-lt"/>
                <a:ea typeface="+mn-ea"/>
                <a:cs typeface="+mn-cs"/>
              </a:rPr>
              <a:t> œuvre humaine n’étant parfaite,</a:t>
            </a:r>
            <a:r>
              <a:rPr lang="fr-FR" sz="1400" kern="1200" baseline="0" dirty="0" smtClean="0">
                <a:solidFill>
                  <a:schemeClr val="tx1"/>
                </a:solidFill>
                <a:effectLst/>
                <a:latin typeface="+mn-lt"/>
                <a:ea typeface="+mn-ea"/>
                <a:cs typeface="+mn-cs"/>
              </a:rPr>
              <a:t> nous nous soumettons a vos critiques remarques  et suggestions,</a:t>
            </a:r>
            <a:endParaRPr lang="fr-FR" sz="1400" kern="1200" dirty="0" smtClean="0">
              <a:solidFill>
                <a:schemeClr val="tx1"/>
              </a:solidFill>
              <a:effectLst/>
              <a:latin typeface="+mn-lt"/>
              <a:ea typeface="+mn-ea"/>
              <a:cs typeface="+mn-cs"/>
            </a:endParaRPr>
          </a:p>
          <a:p>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39</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835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Dans</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cette</a:t>
            </a:r>
            <a:r>
              <a:rPr lang="fr-FR" sz="1200" b="0" i="0" kern="1200" baseline="0" dirty="0" smtClean="0">
                <a:solidFill>
                  <a:schemeClr val="tx1"/>
                </a:solidFill>
                <a:effectLst/>
                <a:latin typeface="+mn-lt"/>
                <a:ea typeface="+mn-ea"/>
                <a:cs typeface="+mn-cs"/>
              </a:rPr>
              <a:t> partie </a:t>
            </a:r>
            <a:r>
              <a:rPr lang="fr-FR" sz="1200" b="0" i="0" kern="1200" dirty="0" smtClean="0">
                <a:solidFill>
                  <a:schemeClr val="tx1"/>
                </a:solidFill>
                <a:effectLst/>
                <a:latin typeface="+mn-lt"/>
                <a:ea typeface="+mn-ea"/>
                <a:cs typeface="+mn-cs"/>
              </a:rPr>
              <a:t>nous allons  présenté le cadre de notre projet, </a:t>
            </a:r>
            <a:r>
              <a:rPr lang="fr-FR" sz="1200" b="0" i="0" kern="1200" dirty="0" err="1" smtClean="0">
                <a:solidFill>
                  <a:schemeClr val="tx1"/>
                </a:solidFill>
                <a:effectLst/>
                <a:latin typeface="+mn-lt"/>
                <a:ea typeface="+mn-ea"/>
                <a:cs typeface="+mn-cs"/>
              </a:rPr>
              <a:t>ie</a:t>
            </a:r>
            <a:r>
              <a:rPr lang="fr-FR" sz="1200" b="0" i="0" kern="1200" dirty="0" smtClean="0">
                <a:solidFill>
                  <a:schemeClr val="tx1"/>
                </a:solidFill>
                <a:effectLst/>
                <a:latin typeface="+mn-lt"/>
                <a:ea typeface="+mn-ea"/>
                <a:cs typeface="+mn-cs"/>
              </a:rPr>
              <a:t> l’entreprise d’accueil donc</a:t>
            </a:r>
            <a:r>
              <a:rPr lang="fr-FR" sz="1200" b="0" i="0" kern="1200" baseline="0" dirty="0" smtClean="0">
                <a:solidFill>
                  <a:schemeClr val="tx1"/>
                </a:solidFill>
                <a:effectLst/>
                <a:latin typeface="+mn-lt"/>
                <a:ea typeface="+mn-ea"/>
                <a:cs typeface="+mn-cs"/>
              </a:rPr>
              <a:t> </a:t>
            </a:r>
            <a:r>
              <a:rPr lang="fr-FR" sz="1200" b="0" i="0" kern="1200" baseline="0" dirty="0" err="1" smtClean="0">
                <a:solidFill>
                  <a:schemeClr val="tx1"/>
                </a:solidFill>
                <a:effectLst/>
                <a:latin typeface="+mn-lt"/>
                <a:ea typeface="+mn-ea"/>
                <a:cs typeface="+mn-cs"/>
              </a:rPr>
              <a:t>Smile</a:t>
            </a:r>
            <a:r>
              <a:rPr lang="fr-FR" sz="1200" b="0" i="0" kern="1200" baseline="0" dirty="0" smtClean="0">
                <a:solidFill>
                  <a:schemeClr val="tx1"/>
                </a:solidFill>
                <a:effectLst/>
                <a:latin typeface="+mn-lt"/>
                <a:ea typeface="+mn-ea"/>
                <a:cs typeface="+mn-cs"/>
              </a:rPr>
              <a:t> ci</a:t>
            </a:r>
            <a:r>
              <a:rPr lang="fr-FR" sz="1200" b="0" i="0" kern="1200" dirty="0" smtClean="0">
                <a:solidFill>
                  <a:schemeClr val="tx1"/>
                </a:solidFill>
                <a:effectLst/>
                <a:latin typeface="+mn-lt"/>
                <a:ea typeface="+mn-ea"/>
                <a:cs typeface="+mn-cs"/>
              </a:rPr>
              <a:t>. </a:t>
            </a:r>
            <a:r>
              <a:rPr lang="fr-FR" sz="1200" b="0" i="0" kern="1200" baseline="0" dirty="0" smtClean="0">
                <a:solidFill>
                  <a:schemeClr val="tx1"/>
                </a:solidFill>
                <a:effectLst/>
                <a:latin typeface="+mn-lt"/>
                <a:ea typeface="+mn-ea"/>
                <a:cs typeface="+mn-cs"/>
              </a:rPr>
              <a:t> Et  la </a:t>
            </a:r>
            <a:r>
              <a:rPr lang="fr-FR" sz="1200" b="0" i="0" kern="1200" baseline="0" dirty="0" err="1" smtClean="0">
                <a:solidFill>
                  <a:schemeClr val="tx1"/>
                </a:solidFill>
                <a:effectLst/>
                <a:latin typeface="+mn-lt"/>
                <a:ea typeface="+mn-ea"/>
                <a:cs typeface="+mn-cs"/>
              </a:rPr>
              <a:t>presentation</a:t>
            </a:r>
            <a:r>
              <a:rPr lang="fr-FR" sz="1200" b="0" i="0" kern="1200" baseline="0" dirty="0" smtClean="0">
                <a:solidFill>
                  <a:schemeClr val="tx1"/>
                </a:solidFill>
                <a:effectLst/>
                <a:latin typeface="+mn-lt"/>
                <a:ea typeface="+mn-ea"/>
                <a:cs typeface="+mn-cs"/>
              </a:rPr>
              <a:t> du projet ou nous allons mettre un axent  sur l’étude de l’existant et les spécification du cahier des charges </a:t>
            </a:r>
            <a:r>
              <a:rPr lang="fr-FR" sz="1200" b="0" i="0" kern="1200" baseline="0" dirty="0" err="1" smtClean="0">
                <a:solidFill>
                  <a:schemeClr val="tx1"/>
                </a:solidFill>
                <a:effectLst/>
                <a:latin typeface="+mn-lt"/>
                <a:ea typeface="+mn-ea"/>
                <a:cs typeface="+mn-cs"/>
              </a:rPr>
              <a:t>envu</a:t>
            </a:r>
            <a:r>
              <a:rPr lang="fr-FR" sz="1200" b="0" i="0" kern="1200" baseline="0" dirty="0" smtClean="0">
                <a:solidFill>
                  <a:schemeClr val="tx1"/>
                </a:solidFill>
                <a:effectLst/>
                <a:latin typeface="+mn-lt"/>
                <a:ea typeface="+mn-ea"/>
                <a:cs typeface="+mn-cs"/>
              </a:rPr>
              <a:t> de proposer des solutions,</a:t>
            </a:r>
            <a:endParaRPr lang="en-US"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4</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31265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dirty="0" err="1" smtClean="0">
                <a:latin typeface="Trebuchet MS" panose="020B0603020202020204" pitchFamily="34" charset="0"/>
              </a:rPr>
              <a:t>Smile</a:t>
            </a:r>
            <a:r>
              <a:rPr lang="fr-FR" sz="1400" dirty="0" smtClean="0">
                <a:latin typeface="Trebuchet MS" panose="020B0603020202020204" pitchFamily="34" charset="0"/>
              </a:rPr>
              <a:t> est une</a:t>
            </a:r>
            <a:r>
              <a:rPr lang="fr-FR" sz="1400" baseline="0" dirty="0" smtClean="0">
                <a:latin typeface="Trebuchet MS" panose="020B0603020202020204" pitchFamily="34" charset="0"/>
              </a:rPr>
              <a:t> </a:t>
            </a:r>
            <a:r>
              <a:rPr lang="fr-FR" sz="1400" dirty="0" smtClean="0">
                <a:latin typeface="Trebuchet MS" panose="020B0603020202020204" pitchFamily="34" charset="0"/>
              </a:rPr>
              <a:t>société Française</a:t>
            </a:r>
            <a:r>
              <a:rPr lang="fr-FR" sz="1400" baseline="0" dirty="0" smtClean="0">
                <a:latin typeface="Trebuchet MS" panose="020B0603020202020204" pitchFamily="34" charset="0"/>
              </a:rPr>
              <a:t> </a:t>
            </a:r>
            <a:r>
              <a:rPr lang="fr-FR" sz="1400" dirty="0" smtClean="0">
                <a:latin typeface="Trebuchet MS" panose="020B0603020202020204" pitchFamily="34" charset="0"/>
              </a:rPr>
              <a:t>d’experts </a:t>
            </a:r>
            <a:r>
              <a:rPr lang="fr-FR" sz="1400" dirty="0" smtClean="0">
                <a:latin typeface="Trebuchet MS" panose="020B0603020202020204" pitchFamily="34" charset="0"/>
              </a:rPr>
              <a:t>des architectures web et des solutions open Source qui a vu le jour depuis 1991 </a:t>
            </a:r>
            <a:r>
              <a:rPr lang="fr-FR" sz="1400" dirty="0" smtClean="0">
                <a:latin typeface="Trebuchet MS" panose="020B0603020202020204" pitchFamily="34" charset="0"/>
              </a:rPr>
              <a:t>  .</a:t>
            </a:r>
            <a:endParaRPr lang="en-US" sz="1400" dirty="0" smtClean="0">
              <a:latin typeface="Trebuchet MS" panose="020B0603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dirty="0" err="1" smtClean="0">
                <a:latin typeface="Trebuchet MS" panose="020B0603020202020204" pitchFamily="34" charset="0"/>
              </a:rPr>
              <a:t>Trè</a:t>
            </a:r>
            <a:r>
              <a:rPr lang="en-US" sz="1400" baseline="0" dirty="0" err="1" smtClean="0">
                <a:latin typeface="Trebuchet MS" panose="020B0603020202020204" pitchFamily="34" charset="0"/>
              </a:rPr>
              <a:t>s</a:t>
            </a:r>
            <a:r>
              <a:rPr lang="en-US" sz="1400" baseline="0" dirty="0" smtClean="0">
                <a:latin typeface="Trebuchet MS" panose="020B0603020202020204" pitchFamily="34" charset="0"/>
              </a:rPr>
              <a:t> </a:t>
            </a:r>
            <a:r>
              <a:rPr lang="en-US" sz="1400" baseline="0" dirty="0" err="1" smtClean="0">
                <a:latin typeface="Trebuchet MS" panose="020B0603020202020204" pitchFamily="34" charset="0"/>
              </a:rPr>
              <a:t>vite</a:t>
            </a:r>
            <a:r>
              <a:rPr lang="en-US" sz="1400" baseline="0" dirty="0" smtClean="0">
                <a:latin typeface="Trebuchet MS" panose="020B0603020202020204" pitchFamily="34" charset="0"/>
              </a:rPr>
              <a:t>  smile a  </a:t>
            </a:r>
            <a:r>
              <a:rPr lang="fr-FR" sz="1400" baseline="0" noProof="0" dirty="0" smtClean="0">
                <a:latin typeface="Trebuchet MS" panose="020B0603020202020204" pitchFamily="34" charset="0"/>
              </a:rPr>
              <a:t>eu</a:t>
            </a:r>
            <a:r>
              <a:rPr lang="en-US" sz="1400" baseline="0" dirty="0" smtClean="0">
                <a:latin typeface="Trebuchet MS" panose="020B0603020202020204" pitchFamily="34" charset="0"/>
              </a:rPr>
              <a:t> un </a:t>
            </a:r>
            <a:r>
              <a:rPr lang="en-US" sz="1400" baseline="0" dirty="0" err="1" smtClean="0">
                <a:latin typeface="Trebuchet MS" panose="020B0603020202020204" pitchFamily="34" charset="0"/>
              </a:rPr>
              <a:t>éssort</a:t>
            </a:r>
            <a:r>
              <a:rPr lang="en-US" sz="1400" baseline="0" dirty="0" smtClean="0">
                <a:latin typeface="Trebuchet MS" panose="020B0603020202020204" pitchFamily="34" charset="0"/>
              </a:rPr>
              <a:t> considerable au point de s’ exporter </a:t>
            </a:r>
            <a:r>
              <a:rPr lang="en-US" sz="1400" baseline="0" dirty="0" err="1" smtClean="0">
                <a:latin typeface="Trebuchet MS" panose="020B0603020202020204" pitchFamily="34" charset="0"/>
              </a:rPr>
              <a:t>dans</a:t>
            </a:r>
            <a:r>
              <a:rPr lang="en-US" sz="1400" baseline="0" dirty="0" smtClean="0">
                <a:latin typeface="Trebuchet MS" panose="020B0603020202020204" pitchFamily="34" charset="0"/>
              </a:rPr>
              <a:t> </a:t>
            </a:r>
            <a:r>
              <a:rPr lang="fr-FR" sz="1400" baseline="0" noProof="0" dirty="0" smtClean="0">
                <a:latin typeface="Trebuchet MS" panose="020B0603020202020204" pitchFamily="34" charset="0"/>
              </a:rPr>
              <a:t>d’autres</a:t>
            </a:r>
            <a:r>
              <a:rPr lang="en-US" sz="1400" baseline="0" dirty="0" smtClean="0">
                <a:latin typeface="Trebuchet MS" panose="020B0603020202020204" pitchFamily="34" charset="0"/>
              </a:rPr>
              <a:t> </a:t>
            </a:r>
            <a:r>
              <a:rPr lang="en-US" sz="1400" baseline="0" dirty="0" err="1" smtClean="0">
                <a:latin typeface="Trebuchet MS" panose="020B0603020202020204" pitchFamily="34" charset="0"/>
              </a:rPr>
              <a:t>villes</a:t>
            </a:r>
            <a:r>
              <a:rPr lang="en-US" sz="1400" baseline="0" dirty="0" smtClean="0">
                <a:latin typeface="Trebuchet MS" panose="020B0603020202020204" pitchFamily="34" charset="0"/>
              </a:rPr>
              <a:t> de la France , </a:t>
            </a:r>
            <a:r>
              <a:rPr lang="en-US" sz="1400" baseline="0" dirty="0" err="1" smtClean="0">
                <a:latin typeface="Trebuchet MS" panose="020B0603020202020204" pitchFamily="34" charset="0"/>
              </a:rPr>
              <a:t>dans</a:t>
            </a:r>
            <a:r>
              <a:rPr lang="en-US" sz="1400" baseline="0" dirty="0" smtClean="0">
                <a:latin typeface="Trebuchet MS" panose="020B0603020202020204" pitchFamily="34" charset="0"/>
              </a:rPr>
              <a:t> </a:t>
            </a:r>
            <a:r>
              <a:rPr lang="en-US" sz="1400" baseline="0" dirty="0" err="1" smtClean="0">
                <a:latin typeface="Trebuchet MS" panose="020B0603020202020204" pitchFamily="34" charset="0"/>
              </a:rPr>
              <a:t>plusieurs</a:t>
            </a:r>
            <a:r>
              <a:rPr lang="en-US" sz="1400" baseline="0" dirty="0" smtClean="0">
                <a:latin typeface="Trebuchet MS" panose="020B0603020202020204" pitchFamily="34" charset="0"/>
              </a:rPr>
              <a:t> pays d’ Europe et </a:t>
            </a:r>
            <a:r>
              <a:rPr lang="en-US" sz="1400" baseline="0" dirty="0" err="1" smtClean="0">
                <a:latin typeface="Trebuchet MS" panose="020B0603020202020204" pitchFamily="34" charset="0"/>
              </a:rPr>
              <a:t>dernièrement</a:t>
            </a:r>
            <a:r>
              <a:rPr lang="en-US" sz="1400" baseline="0" dirty="0" smtClean="0">
                <a:latin typeface="Trebuchet MS" panose="020B0603020202020204" pitchFamily="34" charset="0"/>
              </a:rPr>
              <a:t> </a:t>
            </a:r>
            <a:r>
              <a:rPr lang="en-US" sz="1400" baseline="0" dirty="0" err="1" smtClean="0">
                <a:latin typeface="Trebuchet MS" panose="020B0603020202020204" pitchFamily="34" charset="0"/>
              </a:rPr>
              <a:t>en</a:t>
            </a:r>
            <a:r>
              <a:rPr lang="en-US" sz="1400" baseline="0" dirty="0" smtClean="0">
                <a:latin typeface="Trebuchet MS" panose="020B0603020202020204" pitchFamily="34" charset="0"/>
              </a:rPr>
              <a:t> </a:t>
            </a:r>
            <a:r>
              <a:rPr lang="fr-FR" sz="1400" baseline="0" noProof="0" dirty="0" smtClean="0">
                <a:latin typeface="Trebuchet MS" panose="020B0603020202020204" pitchFamily="34" charset="0"/>
              </a:rPr>
              <a:t>Afrique</a:t>
            </a:r>
            <a:r>
              <a:rPr lang="en-US" sz="1400" baseline="0" dirty="0" smtClean="0">
                <a:latin typeface="Trebuchet MS" panose="020B0603020202020204" pitchFamily="34" charset="0"/>
              </a:rPr>
              <a:t>,</a:t>
            </a:r>
            <a:endParaRPr lang="fr-CI" sz="14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E</a:t>
            </a:r>
            <a:r>
              <a:rPr lang="fr-FR" sz="1400" baseline="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n effet  depuis 2013 elle compte un peu plus de </a:t>
            </a:r>
            <a:r>
              <a:rPr lang="fr-FR" sz="1400" dirty="0" smtClean="0">
                <a:latin typeface="Trebuchet MS" panose="020B0603020202020204" pitchFamily="34" charset="0"/>
              </a:rPr>
              <a:t> </a:t>
            </a:r>
            <a:r>
              <a:rPr lang="fr-FR" sz="1400" dirty="0" smtClean="0">
                <a:latin typeface="Trebuchet MS" panose="020B0603020202020204" pitchFamily="34" charset="0"/>
              </a:rPr>
              <a:t>700 collaborateurs et 17 </a:t>
            </a:r>
            <a:r>
              <a:rPr lang="fr-FR" sz="1400" dirty="0" smtClean="0">
                <a:latin typeface="Trebuchet MS" panose="020B0603020202020204" pitchFamily="34" charset="0"/>
              </a:rPr>
              <a:t>agences.</a:t>
            </a:r>
            <a:endParaRPr lang="en-US" sz="1400" dirty="0" smtClean="0">
              <a:latin typeface="Trebuchet MS" panose="020B0603020202020204" pitchFamily="34" charset="0"/>
            </a:endParaRPr>
          </a:p>
          <a:p>
            <a:pPr marL="0" indent="0">
              <a:buFontTx/>
              <a:buNone/>
            </a:pPr>
            <a:r>
              <a:rPr lang="fr-FR" sz="140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 dont celle</a:t>
            </a:r>
            <a:r>
              <a:rPr lang="fr-FR" sz="1400" baseline="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 de la ci.</a:t>
            </a:r>
          </a:p>
          <a:p>
            <a:pPr marL="0" indent="0">
              <a:buFontTx/>
              <a:buNone/>
            </a:pPr>
            <a:r>
              <a:rPr lang="fr-FR" sz="1400" baseline="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Créée avec un capital </a:t>
            </a:r>
            <a:r>
              <a:rPr lang="fr-FR" sz="140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 </a:t>
            </a:r>
            <a:r>
              <a:rPr lang="fr-FR" sz="140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estimé à  </a:t>
            </a:r>
            <a:r>
              <a:rPr lang="fr-FR" sz="140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500 </a:t>
            </a:r>
            <a:r>
              <a:rPr lang="fr-FR" sz="140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000 000 </a:t>
            </a:r>
            <a:r>
              <a:rPr lang="fr-FR" sz="140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FCFA et</a:t>
            </a:r>
            <a:r>
              <a:rPr lang="fr-FR" sz="1400" baseline="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 environ, </a:t>
            </a:r>
            <a:r>
              <a:rPr lang="fr-FR" sz="1400" baseline="0" dirty="0" err="1"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smile</a:t>
            </a:r>
            <a:r>
              <a:rPr lang="fr-FR" sz="1400" baseline="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 ci compte aujourd’hui environ 50 employés réparties dans les direction suivantes:</a:t>
            </a:r>
            <a:endParaRPr lang="en-US" sz="1400" dirty="0" smtClean="0">
              <a:latin typeface="Trebuchet MS" panose="020B0603020202020204" pitchFamily="34" charset="0"/>
            </a:endParaRPr>
          </a:p>
          <a:p>
            <a:pPr marL="285750" indent="-285750">
              <a:buFontTx/>
              <a:buChar char="-"/>
            </a:pPr>
            <a:endParaRPr lang="fr-CI" sz="1400" dirty="0" smtClean="0"/>
          </a:p>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5</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94820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CI" sz="1400" dirty="0" smtClean="0"/>
          </a:p>
          <a:p>
            <a:pPr marL="285750" indent="-285750">
              <a:buFontTx/>
              <a:buChar char="-"/>
            </a:pPr>
            <a:r>
              <a:rPr lang="fr-CI" sz="1400" dirty="0" smtClean="0"/>
              <a:t>Direction </a:t>
            </a: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6</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43306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7</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6043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8</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8960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285750" indent="-285750">
              <a:buFontTx/>
              <a:buChar char="-"/>
            </a:pPr>
            <a:endParaRPr lang="en-US" sz="1400" dirty="0"/>
          </a:p>
        </p:txBody>
      </p:sp>
      <p:sp>
        <p:nvSpPr>
          <p:cNvPr id="4" name="Espace réservé du numéro de diapositive 3"/>
          <p:cNvSpPr>
            <a:spLocks noGrp="1"/>
          </p:cNvSpPr>
          <p:nvPr>
            <p:ph type="sldNum" sz="quarter" idx="10"/>
          </p:nvPr>
        </p:nvSpPr>
        <p:spPr/>
        <p:txBody>
          <a:bodyPr/>
          <a:lstStyle/>
          <a:p>
            <a:fld id="{168126A1-AE04-44AC-BEC0-F8005378978C}" type="slidenum">
              <a:rPr lang="en-US" smtClean="0"/>
              <a:t>9</a:t>
            </a:fld>
            <a:endParaRPr lang="en-US"/>
          </a:p>
        </p:txBody>
      </p:sp>
      <p:sp>
        <p:nvSpPr>
          <p:cNvPr id="5" name="Espace réservé du pied de page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33256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A1BBD565-1D3B-4BDE-8E60-19D6D9A31206}"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2745684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F66F96D-5CDE-4193-BD6D-938C8579DB54}"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3316200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CFC8BA0-665F-4287-8E34-EF6E9B1EBCAC}"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396688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E2F9C00-DE1D-470F-8CAC-4C4993948433}"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188262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FF85808-583A-440C-9FAB-19D573699AFF}" type="datetime1">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1089404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532F0FF7-5EE6-48BA-9913-A38E06E053EC}"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1197917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8DB7BDE-EE0A-4474-9462-056DA3B9E996}" type="datetime1">
              <a:rPr lang="en-US" smtClean="0"/>
              <a:t>9/13/2016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1353337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A72F92BD-298D-4E6A-84D0-7BCBD79C4A79}" type="datetime1">
              <a:rPr lang="en-US" smtClean="0"/>
              <a:t>9/13/2016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52429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F9680-E7A8-4583-88B7-E24D5B944DB4}" type="datetime1">
              <a:rPr lang="en-US" smtClean="0"/>
              <a:t>9/13/2016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3327180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1492E2BE-25AD-44A6-B215-D194D50A7A5B}"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104030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FDF42E1-A2AA-49E8-B363-74119D8C9B11}" type="datetime1">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55F373-2374-4873-8CA6-470F3C22F1C6}" type="slidenum">
              <a:rPr lang="en-US" smtClean="0"/>
              <a:t>‹N°›</a:t>
            </a:fld>
            <a:endParaRPr lang="en-US"/>
          </a:p>
        </p:txBody>
      </p:sp>
    </p:spTree>
    <p:extLst>
      <p:ext uri="{BB962C8B-B14F-4D97-AF65-F5344CB8AC3E}">
        <p14:creationId xmlns:p14="http://schemas.microsoft.com/office/powerpoint/2010/main" val="4136615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2">
                <a:lumMod val="0"/>
                <a:lumOff val="100000"/>
                <a:alpha val="78000"/>
              </a:schemeClr>
            </a:gs>
            <a:gs pos="91000">
              <a:schemeClr val="accent2">
                <a:lumMod val="0"/>
                <a:lumOff val="100000"/>
              </a:schemeClr>
            </a:gs>
            <a:gs pos="95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50B5BE-E1BC-4125-8DD4-46F5E0C2E961}" type="datetime1">
              <a:rPr lang="en-US" smtClean="0"/>
              <a:t>9/13/2016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55F373-2374-4873-8CA6-470F3C22F1C6}" type="slidenum">
              <a:rPr lang="en-US" smtClean="0"/>
              <a:t>‹N°›</a:t>
            </a:fld>
            <a:endParaRPr lang="en-US"/>
          </a:p>
        </p:txBody>
      </p:sp>
    </p:spTree>
    <p:extLst>
      <p:ext uri="{BB962C8B-B14F-4D97-AF65-F5344CB8AC3E}">
        <p14:creationId xmlns:p14="http://schemas.microsoft.com/office/powerpoint/2010/main" val="2496698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6.tiff"/><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7.tif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0.tiff"/><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1.tiff"/><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2762"/>
            <a:ext cx="9144000" cy="6472475"/>
          </a:xfrm>
          <a:prstGeom prst="rect">
            <a:avLst/>
          </a:prstGeom>
        </p:spPr>
      </p:pic>
    </p:spTree>
    <p:extLst>
      <p:ext uri="{BB962C8B-B14F-4D97-AF65-F5344CB8AC3E}">
        <p14:creationId xmlns:p14="http://schemas.microsoft.com/office/powerpoint/2010/main" val="2619516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10</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79881" y="115279"/>
                <a:ext cx="7347967" cy="422489"/>
                <a:chOff x="1306507" y="-99088"/>
                <a:chExt cx="9797287" cy="563318"/>
              </a:xfrm>
            </p:grpSpPr>
            <p:sp>
              <p:nvSpPr>
                <p:cNvPr id="16" name="Rectangle 15"/>
                <p:cNvSpPr/>
                <p:nvPr/>
              </p:nvSpPr>
              <p:spPr>
                <a:xfrm>
                  <a:off x="1306507" y="-99088"/>
                  <a:ext cx="3141803"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PREALABLE</a:t>
                  </a:r>
                  <a:endParaRPr lang="en-US" b="1" dirty="0">
                    <a:ln>
                      <a:solidFill>
                        <a:schemeClr val="bg1">
                          <a:lumMod val="95000"/>
                        </a:schemeClr>
                      </a:solidFill>
                    </a:ln>
                    <a:solidFill>
                      <a:schemeClr val="bg1"/>
                    </a:solidFill>
                    <a:latin typeface="Trebuchet MS" panose="020B0603020202020204" pitchFamily="34" charset="0"/>
                  </a:endParaRPr>
                </a:p>
              </p:txBody>
            </p:sp>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4487014" y="-91857"/>
                  <a:ext cx="3310133" cy="53992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CONCEPTUELLE</a:t>
                  </a:r>
                  <a:endParaRPr lang="en-US" sz="1700" b="1" dirty="0">
                    <a:solidFill>
                      <a:schemeClr val="tx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867574" y="1070774"/>
            <a:ext cx="3652197" cy="461665"/>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Critique de l’existant</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46" name="Groupe 45"/>
          <p:cNvGrpSpPr/>
          <p:nvPr/>
        </p:nvGrpSpPr>
        <p:grpSpPr>
          <a:xfrm>
            <a:off x="413853" y="3574578"/>
            <a:ext cx="7571883" cy="2631490"/>
            <a:chOff x="450064" y="3543734"/>
            <a:chExt cx="10095840" cy="3508650"/>
          </a:xfrm>
        </p:grpSpPr>
        <p:sp>
          <p:nvSpPr>
            <p:cNvPr id="47" name="Rectangle 46"/>
            <p:cNvSpPr/>
            <p:nvPr/>
          </p:nvSpPr>
          <p:spPr>
            <a:xfrm>
              <a:off x="450064" y="3543734"/>
              <a:ext cx="4630538" cy="3508650"/>
            </a:xfrm>
            <a:prstGeom prst="rect">
              <a:avLst/>
            </a:prstGeom>
            <a:ln w="28575">
              <a:solidFill>
                <a:srgbClr val="EB2900"/>
              </a:solidFill>
            </a:ln>
          </p:spPr>
          <p:txBody>
            <a:bodyPr wrap="square">
              <a:spAutoFit/>
            </a:bodyPr>
            <a:lstStyle/>
            <a:p>
              <a:pPr marL="342900" indent="-342900" algn="just">
                <a:lnSpc>
                  <a:spcPct val="150000"/>
                </a:lnSpc>
                <a:buBlip>
                  <a:blip r:embed="rId5"/>
                </a:buBlip>
              </a:pPr>
              <a:r>
                <a:rPr lang="fr-FR" sz="2200" dirty="0" smtClean="0">
                  <a:latin typeface="Trebuchet MS" panose="020B0603020202020204" pitchFamily="34" charset="0"/>
                  <a:ea typeface="Calibri" panose="020F0502020204030204" pitchFamily="34" charset="0"/>
                  <a:cs typeface="Times New Roman" panose="02020603050405020304" pitchFamily="18" charset="0"/>
                </a:rPr>
                <a:t>Manque d’ergonomie ;</a:t>
              </a:r>
            </a:p>
            <a:p>
              <a:pPr marL="342900" indent="-342900" algn="just">
                <a:lnSpc>
                  <a:spcPct val="150000"/>
                </a:lnSpc>
                <a:buBlip>
                  <a:blip r:embed="rId5"/>
                </a:buBlip>
              </a:pPr>
              <a:r>
                <a:rPr lang="fr-FR" sz="2200" dirty="0" smtClean="0">
                  <a:latin typeface="Trebuchet MS" panose="020B0603020202020204" pitchFamily="34" charset="0"/>
                  <a:ea typeface="Calibri" panose="020F0502020204030204" pitchFamily="34" charset="0"/>
                  <a:cs typeface="Times New Roman" panose="02020603050405020304" pitchFamily="18" charset="0"/>
                </a:rPr>
                <a:t>Limite du </a:t>
              </a:r>
              <a:r>
                <a:rPr lang="fr-FR" sz="2200" dirty="0" smtClean="0">
                  <a:latin typeface="Trebuchet MS" panose="020B0603020202020204" pitchFamily="34" charset="0"/>
                  <a:ea typeface="Calibri" panose="020F0502020204030204" pitchFamily="34" charset="0"/>
                  <a:cs typeface="Times New Roman" panose="02020603050405020304" pitchFamily="18" charset="0"/>
                </a:rPr>
                <a:t>reporting;</a:t>
              </a:r>
            </a:p>
            <a:p>
              <a:pPr marL="342900" indent="-342900" algn="just">
                <a:lnSpc>
                  <a:spcPct val="150000"/>
                </a:lnSpc>
                <a:buBlip>
                  <a:blip r:embed="rId5"/>
                </a:buBlip>
              </a:pPr>
              <a:r>
                <a:rPr lang="fr-FR" sz="2200" dirty="0" smtClean="0">
                  <a:latin typeface="Trebuchet MS" panose="020B0603020202020204" pitchFamily="34" charset="0"/>
                  <a:ea typeface="Calibri" panose="020F0502020204030204" pitchFamily="34" charset="0"/>
                  <a:cs typeface="Times New Roman" panose="02020603050405020304" pitchFamily="18" charset="0"/>
                </a:rPr>
                <a:t>Contrainte </a:t>
              </a:r>
              <a:r>
                <a:rPr lang="fr-FR" sz="2200" dirty="0" smtClean="0">
                  <a:latin typeface="Trebuchet MS" panose="020B0603020202020204" pitchFamily="34" charset="0"/>
                  <a:ea typeface="Calibri" panose="020F0502020204030204" pitchFamily="34" charset="0"/>
                  <a:cs typeface="Times New Roman" panose="02020603050405020304" pitchFamily="18" charset="0"/>
                </a:rPr>
                <a:t>d’accès</a:t>
              </a:r>
              <a:r>
                <a:rPr lang="fr-FR" sz="2200" dirty="0" smtClean="0">
                  <a:latin typeface="Trebuchet MS" panose="020B0603020202020204" pitchFamily="34" charset="0"/>
                  <a:ea typeface="Calibri" panose="020F0502020204030204" pitchFamily="34" charset="0"/>
                  <a:cs typeface="Times New Roman" panose="02020603050405020304" pitchFamily="18" charset="0"/>
                </a:rPr>
                <a:t>.</a:t>
              </a:r>
            </a:p>
            <a:p>
              <a:pPr marL="342900" indent="-342900" algn="just">
                <a:lnSpc>
                  <a:spcPct val="150000"/>
                </a:lnSpc>
                <a:buBlip>
                  <a:blip r:embed="rId5"/>
                </a:buBlip>
              </a:pPr>
              <a:r>
                <a:rPr lang="fr-FR" sz="2200" dirty="0" smtClean="0">
                  <a:latin typeface="Trebuchet MS" panose="020B0603020202020204" pitchFamily="34" charset="0"/>
                  <a:ea typeface="Calibri" panose="020F0502020204030204" pitchFamily="34" charset="0"/>
                  <a:cs typeface="Times New Roman" panose="02020603050405020304" pitchFamily="18" charset="0"/>
                </a:rPr>
                <a:t>Absence des activités préventives</a:t>
              </a:r>
              <a:endParaRPr lang="fr-FR" sz="2200" dirty="0" smtClean="0">
                <a:latin typeface="Trebuchet MS" panose="020B0603020202020204" pitchFamily="34" charset="0"/>
                <a:ea typeface="Calibri" panose="020F0502020204030204" pitchFamily="34" charset="0"/>
                <a:cs typeface="Times New Roman" panose="02020603050405020304" pitchFamily="18" charset="0"/>
              </a:endParaRPr>
            </a:p>
          </p:txBody>
        </p:sp>
        <p:graphicFrame>
          <p:nvGraphicFramePr>
            <p:cNvPr id="48" name="Diagramme 47"/>
            <p:cNvGraphicFramePr/>
            <p:nvPr>
              <p:extLst>
                <p:ext uri="{D42A27DB-BD31-4B8C-83A1-F6EECF244321}">
                  <p14:modId xmlns:p14="http://schemas.microsoft.com/office/powerpoint/2010/main" val="2865677993"/>
                </p:ext>
              </p:extLst>
            </p:nvPr>
          </p:nvGraphicFramePr>
          <p:xfrm>
            <a:off x="5869163" y="4196555"/>
            <a:ext cx="4676741" cy="23720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grpSp>
        <p:nvGrpSpPr>
          <p:cNvPr id="5" name="Groupe 4"/>
          <p:cNvGrpSpPr/>
          <p:nvPr/>
        </p:nvGrpSpPr>
        <p:grpSpPr>
          <a:xfrm>
            <a:off x="1148779" y="1731433"/>
            <a:ext cx="7689424" cy="1651850"/>
            <a:chOff x="1251313" y="1295226"/>
            <a:chExt cx="7689424" cy="1651850"/>
          </a:xfrm>
        </p:grpSpPr>
        <p:sp>
          <p:nvSpPr>
            <p:cNvPr id="49" name="Rectangle 48"/>
            <p:cNvSpPr/>
            <p:nvPr/>
          </p:nvSpPr>
          <p:spPr>
            <a:xfrm>
              <a:off x="4841667" y="1295226"/>
              <a:ext cx="4099070" cy="1651850"/>
            </a:xfrm>
            <a:prstGeom prst="rect">
              <a:avLst/>
            </a:prstGeom>
            <a:ln w="19050">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buBlip>
                  <a:blip r:embed="rId5"/>
                </a:buBlip>
              </a:pPr>
              <a:r>
                <a:rPr lang="fr-FR" sz="2400" dirty="0">
                  <a:solidFill>
                    <a:prstClr val="black"/>
                  </a:solidFill>
                  <a:latin typeface="Trebuchet MS" panose="020B0603020202020204" pitchFamily="34" charset="0"/>
                  <a:cs typeface="Arial" pitchFamily="34" charset="0"/>
                </a:rPr>
                <a:t>Le </a:t>
              </a:r>
              <a:r>
                <a:rPr lang="fr-FR" sz="2200" dirty="0">
                  <a:solidFill>
                    <a:prstClr val="black"/>
                  </a:solidFill>
                  <a:latin typeface="Trebuchet MS" panose="020B0603020202020204" pitchFamily="34" charset="0"/>
                  <a:cs typeface="Arial" pitchFamily="34" charset="0"/>
                </a:rPr>
                <a:t>fonctionnement</a:t>
              </a:r>
              <a:r>
                <a:rPr lang="fr-FR" sz="2400" dirty="0">
                  <a:solidFill>
                    <a:prstClr val="black"/>
                  </a:solidFill>
                  <a:latin typeface="Trebuchet MS" panose="020B0603020202020204" pitchFamily="34" charset="0"/>
                  <a:cs typeface="Arial" pitchFamily="34" charset="0"/>
                </a:rPr>
                <a:t> est indépendant de </a:t>
              </a:r>
              <a:r>
                <a:rPr lang="fr-FR" sz="2400" dirty="0" smtClean="0">
                  <a:solidFill>
                    <a:prstClr val="black"/>
                  </a:solidFill>
                  <a:latin typeface="Trebuchet MS" panose="020B0603020202020204" pitchFamily="34" charset="0"/>
                  <a:cs typeface="Arial" pitchFamily="34" charset="0"/>
                </a:rPr>
                <a:t>l’internet</a:t>
              </a:r>
            </a:p>
            <a:p>
              <a:pPr marL="342900" indent="-342900">
                <a:buBlip>
                  <a:blip r:embed="rId5"/>
                </a:buBlip>
              </a:pPr>
              <a:r>
                <a:rPr lang="fr-FR" sz="2400" dirty="0" smtClean="0">
                  <a:solidFill>
                    <a:prstClr val="black"/>
                  </a:solidFill>
                  <a:latin typeface="Trebuchet MS" panose="020B0603020202020204" pitchFamily="34" charset="0"/>
                  <a:cs typeface="Arial" pitchFamily="34" charset="0"/>
                </a:rPr>
                <a:t>Gérer certaines activités</a:t>
              </a:r>
              <a:endParaRPr lang="fr-FR" sz="2400" dirty="0" smtClean="0">
                <a:solidFill>
                  <a:prstClr val="black"/>
                </a:solidFill>
                <a:latin typeface="Trebuchet MS" panose="020B0603020202020204" pitchFamily="34" charset="0"/>
                <a:cs typeface="Arial" pitchFamily="34" charset="0"/>
              </a:endParaRPr>
            </a:p>
            <a:p>
              <a:pPr marL="214313" indent="-214313">
                <a:buFont typeface="Wingdings" pitchFamily="2" charset="2"/>
                <a:buChar char="Ø"/>
              </a:pPr>
              <a:endParaRPr lang="fr-FR" sz="2400" dirty="0">
                <a:solidFill>
                  <a:prstClr val="black"/>
                </a:solidFill>
                <a:latin typeface="Trebuchet MS" panose="020B0603020202020204" pitchFamily="34" charset="0"/>
                <a:cs typeface="Arial" pitchFamily="34" charset="0"/>
              </a:endParaRPr>
            </a:p>
            <a:p>
              <a:pPr lvl="0"/>
              <a:endParaRPr lang="fr-FR" sz="2400" dirty="0">
                <a:solidFill>
                  <a:prstClr val="black"/>
                </a:solidFill>
                <a:latin typeface="Trebuchet MS" panose="020B0603020202020204" pitchFamily="34" charset="0"/>
              </a:endParaRPr>
            </a:p>
          </p:txBody>
        </p:sp>
        <p:grpSp>
          <p:nvGrpSpPr>
            <p:cNvPr id="2" name="Groupe 1"/>
            <p:cNvGrpSpPr/>
            <p:nvPr/>
          </p:nvGrpSpPr>
          <p:grpSpPr>
            <a:xfrm>
              <a:off x="1251313" y="1472844"/>
              <a:ext cx="3208156" cy="1463372"/>
              <a:chOff x="1892604" y="1506009"/>
              <a:chExt cx="3208156" cy="1463372"/>
            </a:xfrm>
          </p:grpSpPr>
          <p:sp>
            <p:nvSpPr>
              <p:cNvPr id="50" name="Forme 49"/>
              <p:cNvSpPr/>
              <p:nvPr/>
            </p:nvSpPr>
            <p:spPr>
              <a:xfrm>
                <a:off x="1892604" y="1506009"/>
                <a:ext cx="3208156" cy="1463372"/>
              </a:xfrm>
              <a:prstGeom prst="swooshArrow">
                <a:avLst>
                  <a:gd name="adj1" fmla="val 25000"/>
                  <a:gd name="adj2" fmla="val 25000"/>
                </a:avLst>
              </a:prstGeom>
              <a:solidFill>
                <a:schemeClr val="accent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51" name="Groupe 50"/>
              <p:cNvGrpSpPr/>
              <p:nvPr/>
            </p:nvGrpSpPr>
            <p:grpSpPr>
              <a:xfrm>
                <a:off x="2761965" y="2377716"/>
                <a:ext cx="2105548" cy="520264"/>
                <a:chOff x="1272655" y="799007"/>
                <a:chExt cx="1720362" cy="520264"/>
              </a:xfrm>
            </p:grpSpPr>
            <p:sp>
              <p:nvSpPr>
                <p:cNvPr id="52" name="Arrondir un rectangle avec un coin diagonal 51"/>
                <p:cNvSpPr/>
                <p:nvPr/>
              </p:nvSpPr>
              <p:spPr>
                <a:xfrm>
                  <a:off x="1272655" y="799007"/>
                  <a:ext cx="1526776" cy="520264"/>
                </a:xfrm>
                <a:prstGeom prst="round2Diag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Arrondir un rectangle avec un coin diagonal 4"/>
                <p:cNvSpPr/>
                <p:nvPr/>
              </p:nvSpPr>
              <p:spPr>
                <a:xfrm>
                  <a:off x="1357716" y="820645"/>
                  <a:ext cx="1635301" cy="46947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91809" bIns="0" numCol="1" spcCol="1270" anchor="t" anchorCtr="0">
                  <a:noAutofit/>
                </a:bodyPr>
                <a:lstStyle/>
                <a:p>
                  <a:pPr lvl="0" algn="r" defTabSz="933450">
                    <a:lnSpc>
                      <a:spcPct val="90000"/>
                    </a:lnSpc>
                    <a:spcBef>
                      <a:spcPct val="0"/>
                    </a:spcBef>
                    <a:spcAft>
                      <a:spcPct val="35000"/>
                    </a:spcAft>
                  </a:pPr>
                  <a:r>
                    <a:rPr lang="fr-FR" sz="2400" b="1" kern="1200" dirty="0" smtClean="0">
                      <a:latin typeface="Arial" pitchFamily="34" charset="0"/>
                      <a:cs typeface="Arial" pitchFamily="34" charset="0"/>
                    </a:rPr>
                    <a:t>Points </a:t>
                  </a:r>
                  <a:r>
                    <a:rPr lang="fr-FR" sz="2600" b="1" kern="1200" dirty="0" smtClean="0">
                      <a:latin typeface="Arial" pitchFamily="34" charset="0"/>
                      <a:cs typeface="Arial" pitchFamily="34" charset="0"/>
                    </a:rPr>
                    <a:t>forts</a:t>
                  </a:r>
                  <a:endParaRPr lang="fr-FR" sz="2600" b="1" kern="1200" dirty="0">
                    <a:latin typeface="Arial" pitchFamily="34" charset="0"/>
                    <a:cs typeface="Arial" pitchFamily="34" charset="0"/>
                  </a:endParaRPr>
                </a:p>
              </p:txBody>
            </p:sp>
          </p:grpSp>
        </p:grpSp>
      </p:grpSp>
      <p:grpSp>
        <p:nvGrpSpPr>
          <p:cNvPr id="27" name="Groupe 26"/>
          <p:cNvGrpSpPr/>
          <p:nvPr/>
        </p:nvGrpSpPr>
        <p:grpSpPr>
          <a:xfrm>
            <a:off x="574877" y="542071"/>
            <a:ext cx="7410859" cy="461665"/>
            <a:chOff x="772883" y="1725568"/>
            <a:chExt cx="7410859" cy="461665"/>
          </a:xfrm>
        </p:grpSpPr>
        <p:sp>
          <p:nvSpPr>
            <p:cNvPr id="28" name="ZoneTexte 27"/>
            <p:cNvSpPr txBox="1"/>
            <p:nvPr/>
          </p:nvSpPr>
          <p:spPr>
            <a:xfrm>
              <a:off x="772883" y="1725568"/>
              <a:ext cx="4047934" cy="461665"/>
            </a:xfrm>
            <a:prstGeom prst="rect">
              <a:avLst/>
            </a:prstGeom>
            <a:noFill/>
          </p:spPr>
          <p:txBody>
            <a:bodyPr wrap="square" rtlCol="0">
              <a:spAutoFit/>
            </a:bodyPr>
            <a:lstStyle/>
            <a:p>
              <a:pPr algn="ctr"/>
              <a:r>
                <a:rPr lang="fr-FR" sz="2400" b="1" dirty="0">
                  <a:solidFill>
                    <a:srgbClr val="ED7D31"/>
                  </a:solidFill>
                  <a:latin typeface="Trebuchet MS" panose="020B0603020202020204" pitchFamily="34" charset="0"/>
                </a:rPr>
                <a:t>PRESENTATION DU PROJET </a:t>
              </a:r>
              <a:endParaRPr lang="fr-FR" sz="2400" b="1" dirty="0">
                <a:solidFill>
                  <a:srgbClr val="ED7D31"/>
                </a:solidFill>
                <a:latin typeface="Trebuchet MS" panose="020B0603020202020204" pitchFamily="34" charset="0"/>
              </a:endParaRPr>
            </a:p>
          </p:txBody>
        </p:sp>
        <p:sp>
          <p:nvSpPr>
            <p:cNvPr id="29"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4285359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anim calcmode="lin" valueType="num">
                                      <p:cBhvr>
                                        <p:cTn id="20" dur="500" fill="hold"/>
                                        <p:tgtEl>
                                          <p:spTgt spid="46"/>
                                        </p:tgtEl>
                                        <p:attrNameLst>
                                          <p:attrName>ppt_x</p:attrName>
                                        </p:attrNameLst>
                                      </p:cBhvr>
                                      <p:tavLst>
                                        <p:tav tm="0">
                                          <p:val>
                                            <p:strVal val="#ppt_x"/>
                                          </p:val>
                                        </p:tav>
                                        <p:tav tm="100000">
                                          <p:val>
                                            <p:strVal val="#ppt_x"/>
                                          </p:val>
                                        </p:tav>
                                      </p:tavLst>
                                    </p:anim>
                                    <p:anim calcmode="lin" valueType="num">
                                      <p:cBhvr>
                                        <p:cTn id="21"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11</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79881" y="103849"/>
                <a:ext cx="7347967" cy="429853"/>
                <a:chOff x="1306507" y="-114328"/>
                <a:chExt cx="9797287" cy="573137"/>
              </a:xfrm>
            </p:grpSpPr>
            <p:sp>
              <p:nvSpPr>
                <p:cNvPr id="16" name="Rectangle 15"/>
                <p:cNvSpPr/>
                <p:nvPr/>
              </p:nvSpPr>
              <p:spPr>
                <a:xfrm>
                  <a:off x="1306507" y="-114328"/>
                  <a:ext cx="3141803" cy="563318"/>
                </a:xfrm>
                <a:prstGeom prst="rect">
                  <a:avLst/>
                </a:prstGeom>
                <a:solidFill>
                  <a:srgbClr val="ED8C20"/>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PREALABLE</a:t>
                  </a:r>
                  <a:endParaRPr lang="en-US" b="1" dirty="0">
                    <a:ln>
                      <a:solidFill>
                        <a:schemeClr val="bg1">
                          <a:lumMod val="95000"/>
                        </a:schemeClr>
                      </a:solidFill>
                    </a:ln>
                    <a:solidFill>
                      <a:schemeClr val="bg1"/>
                    </a:solidFill>
                    <a:latin typeface="Trebuchet MS" panose="020B0603020202020204" pitchFamily="34" charset="0"/>
                  </a:endParaRPr>
                </a:p>
              </p:txBody>
            </p:sp>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4487014" y="-91857"/>
                  <a:ext cx="3310133" cy="53992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CONCEPTUELLE</a:t>
                  </a:r>
                  <a:endParaRPr lang="en-US" sz="1700" b="1" dirty="0">
                    <a:solidFill>
                      <a:schemeClr val="tx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629840" y="1007233"/>
            <a:ext cx="3758697" cy="461665"/>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Proposition de solution</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25" name="Groupe 24"/>
          <p:cNvGrpSpPr/>
          <p:nvPr/>
        </p:nvGrpSpPr>
        <p:grpSpPr>
          <a:xfrm>
            <a:off x="705502" y="1724890"/>
            <a:ext cx="8465221" cy="2581652"/>
            <a:chOff x="-79794" y="1597571"/>
            <a:chExt cx="11286970" cy="2442915"/>
          </a:xfrm>
        </p:grpSpPr>
        <p:sp>
          <p:nvSpPr>
            <p:cNvPr id="26" name="Rectangle 25"/>
            <p:cNvSpPr/>
            <p:nvPr/>
          </p:nvSpPr>
          <p:spPr>
            <a:xfrm>
              <a:off x="-49617" y="1597571"/>
              <a:ext cx="11256793" cy="567911"/>
            </a:xfrm>
            <a:prstGeom prst="rect">
              <a:avLst/>
            </a:prstGeom>
          </p:spPr>
          <p:txBody>
            <a:bodyPr wrap="square">
              <a:spAutoFit/>
            </a:bodyPr>
            <a:lstStyle/>
            <a:p>
              <a:pPr marL="457200" indent="-457200" algn="just">
                <a:lnSpc>
                  <a:spcPct val="150000"/>
                </a:lnSpc>
                <a:buBlip>
                  <a:blip r:embed="rId5"/>
                </a:buBlip>
              </a:pPr>
              <a:r>
                <a:rPr lang="fr-FR" sz="2200" dirty="0">
                  <a:latin typeface="Trebuchet MS" panose="020B0603020202020204" pitchFamily="34" charset="0"/>
                  <a:ea typeface="Calibri" panose="020F0502020204030204" pitchFamily="34" charset="0"/>
                  <a:cs typeface="Times New Roman" panose="02020603050405020304" pitchFamily="18" charset="0"/>
                </a:rPr>
                <a:t>D</a:t>
              </a:r>
              <a:r>
                <a:rPr lang="fr-FR" sz="2200" dirty="0" smtClean="0">
                  <a:latin typeface="Trebuchet MS" panose="020B0603020202020204" pitchFamily="34" charset="0"/>
                  <a:ea typeface="Calibri" panose="020F0502020204030204" pitchFamily="34" charset="0"/>
                  <a:cs typeface="Times New Roman" panose="02020603050405020304" pitchFamily="18" charset="0"/>
                </a:rPr>
                <a:t>e </a:t>
              </a:r>
              <a:r>
                <a:rPr lang="fr-FR" sz="2200" dirty="0">
                  <a:latin typeface="Trebuchet MS" panose="020B0603020202020204" pitchFamily="34" charset="0"/>
                  <a:ea typeface="Calibri" panose="020F0502020204030204" pitchFamily="34" charset="0"/>
                  <a:cs typeface="Times New Roman" panose="02020603050405020304" pitchFamily="18" charset="0"/>
                </a:rPr>
                <a:t>mettre </a:t>
              </a:r>
              <a:r>
                <a:rPr lang="fr-FR" sz="2200" dirty="0" smtClean="0">
                  <a:latin typeface="Trebuchet MS" panose="020B0603020202020204" pitchFamily="34" charset="0"/>
                  <a:ea typeface="Calibri" panose="020F0502020204030204" pitchFamily="34" charset="0"/>
                  <a:cs typeface="Times New Roman" panose="02020603050405020304" pitchFamily="18" charset="0"/>
                </a:rPr>
                <a:t>en place une  </a:t>
              </a:r>
              <a:r>
                <a:rPr lang="fr-FR" sz="2200" dirty="0">
                  <a:latin typeface="Trebuchet MS" panose="020B0603020202020204" pitchFamily="34" charset="0"/>
                  <a:ea typeface="Calibri" panose="020F0502020204030204" pitchFamily="34" charset="0"/>
                  <a:cs typeface="Times New Roman" panose="02020603050405020304" pitchFamily="18" charset="0"/>
                </a:rPr>
                <a:t>application </a:t>
              </a:r>
              <a:r>
                <a:rPr lang="fr-FR" sz="2200" dirty="0" smtClean="0">
                  <a:latin typeface="Trebuchet MS" panose="020B0603020202020204" pitchFamily="34" charset="0"/>
                  <a:ea typeface="Calibri" panose="020F0502020204030204" pitchFamily="34" charset="0"/>
                  <a:cs typeface="Times New Roman" panose="02020603050405020304" pitchFamily="18" charset="0"/>
                </a:rPr>
                <a:t>web intuitive et flexible</a:t>
              </a:r>
              <a:endParaRPr lang="fr-FR" sz="2200" dirty="0">
                <a:latin typeface="Trebuchet MS" panose="020B0603020202020204" pitchFamily="34" charset="0"/>
                <a:ea typeface="Calibri" panose="020F0502020204030204" pitchFamily="34" charset="0"/>
                <a:cs typeface="Times New Roman" panose="02020603050405020304" pitchFamily="18" charset="0"/>
              </a:endParaRPr>
            </a:p>
          </p:txBody>
        </p:sp>
        <p:sp>
          <p:nvSpPr>
            <p:cNvPr id="27" name="Rectangle 26"/>
            <p:cNvSpPr/>
            <p:nvPr/>
          </p:nvSpPr>
          <p:spPr>
            <a:xfrm>
              <a:off x="-79794" y="3472575"/>
              <a:ext cx="9943184" cy="567911"/>
            </a:xfrm>
            <a:prstGeom prst="rect">
              <a:avLst/>
            </a:prstGeom>
          </p:spPr>
          <p:txBody>
            <a:bodyPr wrap="square">
              <a:spAutoFit/>
            </a:bodyPr>
            <a:lstStyle/>
            <a:p>
              <a:pPr marL="457200" indent="-457200" algn="just">
                <a:lnSpc>
                  <a:spcPct val="150000"/>
                </a:lnSpc>
                <a:buBlip>
                  <a:blip r:embed="rId5"/>
                </a:buBlip>
              </a:pPr>
              <a:r>
                <a:rPr lang="fr-FR" sz="2200" dirty="0" smtClean="0">
                  <a:latin typeface="Trebuchet MS" panose="020B0603020202020204" pitchFamily="34" charset="0"/>
                  <a:ea typeface="Calibri" panose="020F0502020204030204" pitchFamily="34" charset="0"/>
                  <a:cs typeface="Times New Roman" panose="02020603050405020304" pitchFamily="18" charset="0"/>
                </a:rPr>
                <a:t>Intégrer la gestion des activités préventives </a:t>
              </a:r>
              <a:endParaRPr lang="fr-FR" sz="2200" dirty="0">
                <a:latin typeface="Trebuchet MS" panose="020B0603020202020204" pitchFamily="34" charset="0"/>
                <a:ea typeface="Calibri" panose="020F0502020204030204" pitchFamily="34" charset="0"/>
                <a:cs typeface="Times New Roman" panose="02020603050405020304" pitchFamily="18" charset="0"/>
              </a:endParaRPr>
            </a:p>
          </p:txBody>
        </p:sp>
        <p:sp>
          <p:nvSpPr>
            <p:cNvPr id="29" name="Rectangle 28"/>
            <p:cNvSpPr/>
            <p:nvPr/>
          </p:nvSpPr>
          <p:spPr>
            <a:xfrm>
              <a:off x="-79794" y="2264466"/>
              <a:ext cx="9445329" cy="567911"/>
            </a:xfrm>
            <a:prstGeom prst="rect">
              <a:avLst/>
            </a:prstGeom>
          </p:spPr>
          <p:txBody>
            <a:bodyPr wrap="none">
              <a:spAutoFit/>
            </a:bodyPr>
            <a:lstStyle/>
            <a:p>
              <a:pPr marL="457200" indent="-457200" algn="just">
                <a:lnSpc>
                  <a:spcPct val="150000"/>
                </a:lnSpc>
                <a:buBlip>
                  <a:blip r:embed="rId5"/>
                </a:buBlip>
              </a:pPr>
              <a:r>
                <a:rPr lang="fr-FR" sz="2200" dirty="0" smtClean="0">
                  <a:latin typeface="Trebuchet MS" panose="020B0603020202020204" pitchFamily="34" charset="0"/>
                  <a:ea typeface="Calibri" panose="020F0502020204030204" pitchFamily="34" charset="0"/>
                  <a:cs typeface="Times New Roman" panose="02020603050405020304" pitchFamily="18" charset="0"/>
                </a:rPr>
                <a:t>Gérer le processus métier sous forme  de workflow</a:t>
              </a:r>
              <a:endParaRPr lang="fr-FR" sz="2200" dirty="0">
                <a:latin typeface="Trebuchet MS" panose="020B0603020202020204" pitchFamily="34" charset="0"/>
                <a:ea typeface="Calibri" panose="020F0502020204030204" pitchFamily="34" charset="0"/>
                <a:cs typeface="Times New Roman" panose="02020603050405020304" pitchFamily="18" charset="0"/>
              </a:endParaRPr>
            </a:p>
          </p:txBody>
        </p:sp>
        <p:sp>
          <p:nvSpPr>
            <p:cNvPr id="30" name="Rectangle 29"/>
            <p:cNvSpPr/>
            <p:nvPr/>
          </p:nvSpPr>
          <p:spPr>
            <a:xfrm>
              <a:off x="-79794" y="2839779"/>
              <a:ext cx="4728222" cy="567912"/>
            </a:xfrm>
            <a:prstGeom prst="rect">
              <a:avLst/>
            </a:prstGeom>
          </p:spPr>
          <p:txBody>
            <a:bodyPr wrap="none">
              <a:spAutoFit/>
            </a:bodyPr>
            <a:lstStyle/>
            <a:p>
              <a:pPr marL="457200" indent="-457200" algn="just">
                <a:lnSpc>
                  <a:spcPct val="150000"/>
                </a:lnSpc>
                <a:buBlip>
                  <a:blip r:embed="rId5"/>
                </a:buBlip>
              </a:pPr>
              <a:r>
                <a:rPr lang="fr-FR" sz="2200" dirty="0" smtClean="0">
                  <a:latin typeface="Trebuchet MS" panose="020B0603020202020204" pitchFamily="34" charset="0"/>
                  <a:ea typeface="Calibri" panose="020F0502020204030204" pitchFamily="34" charset="0"/>
                  <a:cs typeface="Times New Roman" panose="02020603050405020304" pitchFamily="18" charset="0"/>
                </a:rPr>
                <a:t>Améliorer le  </a:t>
              </a:r>
              <a:r>
                <a:rPr lang="fr-FR" sz="2200" dirty="0">
                  <a:latin typeface="Trebuchet MS" panose="020B0603020202020204" pitchFamily="34" charset="0"/>
                  <a:ea typeface="Calibri" panose="020F0502020204030204" pitchFamily="34" charset="0"/>
                  <a:cs typeface="Times New Roman" panose="02020603050405020304" pitchFamily="18" charset="0"/>
                </a:rPr>
                <a:t>reporting</a:t>
              </a:r>
            </a:p>
          </p:txBody>
        </p:sp>
      </p:grpSp>
      <p:grpSp>
        <p:nvGrpSpPr>
          <p:cNvPr id="23" name="Groupe 22"/>
          <p:cNvGrpSpPr/>
          <p:nvPr/>
        </p:nvGrpSpPr>
        <p:grpSpPr>
          <a:xfrm>
            <a:off x="574877" y="542071"/>
            <a:ext cx="7410859" cy="461665"/>
            <a:chOff x="772883" y="1725568"/>
            <a:chExt cx="7410859" cy="461665"/>
          </a:xfrm>
        </p:grpSpPr>
        <p:sp>
          <p:nvSpPr>
            <p:cNvPr id="24" name="ZoneTexte 23"/>
            <p:cNvSpPr txBox="1"/>
            <p:nvPr/>
          </p:nvSpPr>
          <p:spPr>
            <a:xfrm>
              <a:off x="772883" y="1725568"/>
              <a:ext cx="4047934" cy="461665"/>
            </a:xfrm>
            <a:prstGeom prst="rect">
              <a:avLst/>
            </a:prstGeom>
            <a:noFill/>
          </p:spPr>
          <p:txBody>
            <a:bodyPr wrap="square" rtlCol="0">
              <a:spAutoFit/>
            </a:bodyPr>
            <a:lstStyle/>
            <a:p>
              <a:pPr algn="ctr"/>
              <a:r>
                <a:rPr lang="fr-FR" sz="2400" b="1" dirty="0">
                  <a:solidFill>
                    <a:srgbClr val="ED7D31"/>
                  </a:solidFill>
                  <a:latin typeface="Trebuchet MS" panose="020B0603020202020204" pitchFamily="34" charset="0"/>
                </a:rPr>
                <a:t>PRESENTATION DU PROJET </a:t>
              </a:r>
              <a:endParaRPr lang="fr-FR" sz="2400" b="1" dirty="0">
                <a:solidFill>
                  <a:srgbClr val="ED7D31"/>
                </a:solidFill>
                <a:latin typeface="Trebuchet MS" panose="020B0603020202020204" pitchFamily="34" charset="0"/>
              </a:endParaRPr>
            </a:p>
          </p:txBody>
        </p:sp>
        <p:sp>
          <p:nvSpPr>
            <p:cNvPr id="31"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867457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l="2474" t="2857" r="1423" b="4611"/>
          <a:stretch/>
        </p:blipFill>
        <p:spPr>
          <a:xfrm>
            <a:off x="237066" y="1371598"/>
            <a:ext cx="8551334" cy="5096933"/>
          </a:xfrm>
          <a:prstGeom prst="rect">
            <a:avLst/>
          </a:prstGeom>
        </p:spPr>
      </p:pic>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12</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79881" y="115279"/>
                <a:ext cx="7347967" cy="422489"/>
                <a:chOff x="1306507" y="-99088"/>
                <a:chExt cx="9797287" cy="563318"/>
              </a:xfrm>
            </p:grpSpPr>
            <p:sp>
              <p:nvSpPr>
                <p:cNvPr id="16" name="Rectangle 15"/>
                <p:cNvSpPr/>
                <p:nvPr/>
              </p:nvSpPr>
              <p:spPr>
                <a:xfrm>
                  <a:off x="1306507" y="-99088"/>
                  <a:ext cx="3141803"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PREALABLE</a:t>
                  </a:r>
                  <a:endParaRPr lang="en-US" b="1" dirty="0">
                    <a:ln>
                      <a:solidFill>
                        <a:schemeClr val="bg1">
                          <a:lumMod val="95000"/>
                        </a:schemeClr>
                      </a:solidFill>
                    </a:ln>
                    <a:solidFill>
                      <a:schemeClr val="bg1"/>
                    </a:solidFill>
                    <a:latin typeface="Trebuchet MS" panose="020B0603020202020204" pitchFamily="34" charset="0"/>
                  </a:endParaRPr>
                </a:p>
              </p:txBody>
            </p:sp>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4487014" y="-91857"/>
                  <a:ext cx="3310133" cy="53992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CONCEPTUELLE</a:t>
                  </a:r>
                  <a:endParaRPr lang="en-US" sz="1700" b="1" dirty="0">
                    <a:solidFill>
                      <a:schemeClr val="tx1"/>
                    </a:solidFill>
                    <a:latin typeface="Trebuchet MS" panose="020B0603020202020204" pitchFamily="34" charset="0"/>
                  </a:endParaRPr>
                </a:p>
              </p:txBody>
            </p:sp>
          </p:grpSp>
          <p:pic>
            <p:nvPicPr>
              <p:cNvPr id="15" name="Image 14"/>
              <p:cNvPicPr>
                <a:picLocks noChangeAspect="1"/>
              </p:cNvPicPr>
              <p:nvPr/>
            </p:nvPicPr>
            <p:blipFill rotWithShape="1">
              <a:blip r:embed="rId5"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748118" y="967781"/>
            <a:ext cx="5803215" cy="461665"/>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Description du processus métier</a:t>
            </a:r>
            <a:endParaRPr lang="fr-FR" sz="2400" b="1" dirty="0">
              <a:ln>
                <a:solidFill>
                  <a:schemeClr val="bg1"/>
                </a:solidFill>
              </a:ln>
              <a:solidFill>
                <a:schemeClr val="accent5">
                  <a:lumMod val="75000"/>
                </a:schemeClr>
              </a:solidFill>
              <a:latin typeface="Trebuchet MS" panose="020B0603020202020204" pitchFamily="34" charset="0"/>
            </a:endParaRPr>
          </a:p>
        </p:txBody>
      </p:sp>
      <p:sp>
        <p:nvSpPr>
          <p:cNvPr id="33" name="AutoShape 2" descr="Résultat de recherche d'images pour &quot;image de fichier&quot;"/>
          <p:cNvSpPr>
            <a:spLocks noChangeAspect="1" noChangeArrowheads="1"/>
          </p:cNvSpPr>
          <p:nvPr/>
        </p:nvSpPr>
        <p:spPr bwMode="auto">
          <a:xfrm>
            <a:off x="137895" y="-2768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172" name="Picture 4" descr="Résultat de recherche d'images pour &quot;image de fichier&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61" t="6177" r="2432" b="7934"/>
          <a:stretch/>
        </p:blipFill>
        <p:spPr bwMode="auto">
          <a:xfrm>
            <a:off x="1027208" y="3539568"/>
            <a:ext cx="454510" cy="381464"/>
          </a:xfrm>
          <a:prstGeom prst="rect">
            <a:avLst/>
          </a:prstGeom>
          <a:noFill/>
          <a:extLst>
            <a:ext uri="{909E8E84-426E-40DD-AFC4-6F175D3DCCD1}">
              <a14:hiddenFill xmlns:a14="http://schemas.microsoft.com/office/drawing/2010/main">
                <a:solidFill>
                  <a:srgbClr val="FFFFFF"/>
                </a:solidFill>
              </a14:hiddenFill>
            </a:ext>
          </a:extLst>
        </p:spPr>
      </p:pic>
      <p:sp>
        <p:nvSpPr>
          <p:cNvPr id="34" name="ZoneTexte 33"/>
          <p:cNvSpPr txBox="1"/>
          <p:nvPr/>
        </p:nvSpPr>
        <p:spPr>
          <a:xfrm>
            <a:off x="1426481" y="1411043"/>
            <a:ext cx="2621453" cy="369332"/>
          </a:xfrm>
          <a:prstGeom prst="rect">
            <a:avLst/>
          </a:prstGeom>
          <a:noFill/>
        </p:spPr>
        <p:txBody>
          <a:bodyPr wrap="square" rtlCol="0">
            <a:spAutoFit/>
          </a:bodyPr>
          <a:lstStyle/>
          <a:p>
            <a:r>
              <a:rPr lang="fr-FR" dirty="0" smtClean="0"/>
              <a:t>Réseau interne de orange</a:t>
            </a:r>
            <a:endParaRPr lang="fr-FR" dirty="0"/>
          </a:p>
        </p:txBody>
      </p:sp>
      <p:grpSp>
        <p:nvGrpSpPr>
          <p:cNvPr id="28" name="Groupe 27"/>
          <p:cNvGrpSpPr/>
          <p:nvPr/>
        </p:nvGrpSpPr>
        <p:grpSpPr>
          <a:xfrm>
            <a:off x="574877" y="542071"/>
            <a:ext cx="7410859" cy="461665"/>
            <a:chOff x="772883" y="1725568"/>
            <a:chExt cx="7410859" cy="461665"/>
          </a:xfrm>
        </p:grpSpPr>
        <p:sp>
          <p:nvSpPr>
            <p:cNvPr id="29" name="ZoneTexte 28"/>
            <p:cNvSpPr txBox="1"/>
            <p:nvPr/>
          </p:nvSpPr>
          <p:spPr>
            <a:xfrm>
              <a:off x="772883" y="1725568"/>
              <a:ext cx="4047934" cy="461665"/>
            </a:xfrm>
            <a:prstGeom prst="rect">
              <a:avLst/>
            </a:prstGeom>
            <a:noFill/>
          </p:spPr>
          <p:txBody>
            <a:bodyPr wrap="square" rtlCol="0">
              <a:spAutoFit/>
            </a:bodyPr>
            <a:lstStyle/>
            <a:p>
              <a:pPr algn="ctr"/>
              <a:r>
                <a:rPr lang="fr-FR" sz="2400" b="1" dirty="0">
                  <a:solidFill>
                    <a:srgbClr val="ED7D31"/>
                  </a:solidFill>
                  <a:latin typeface="Trebuchet MS" panose="020B0603020202020204" pitchFamily="34" charset="0"/>
                </a:rPr>
                <a:t>PRESENTATION DU PROJET </a:t>
              </a:r>
              <a:endParaRPr lang="fr-FR" sz="2400" b="1" dirty="0">
                <a:solidFill>
                  <a:srgbClr val="ED7D31"/>
                </a:solidFill>
                <a:latin typeface="Trebuchet MS" panose="020B0603020202020204" pitchFamily="34" charset="0"/>
              </a:endParaRPr>
            </a:p>
          </p:txBody>
        </p:sp>
        <p:sp>
          <p:nvSpPr>
            <p:cNvPr id="30"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902841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 calcmode="lin" valueType="num">
                                      <p:cBhvr>
                                        <p:cTn id="14" dur="500" fill="hold"/>
                                        <p:tgtEl>
                                          <p:spTgt spid="7172"/>
                                        </p:tgtEl>
                                        <p:attrNameLst>
                                          <p:attrName>ppt_w</p:attrName>
                                        </p:attrNameLst>
                                      </p:cBhvr>
                                      <p:tavLst>
                                        <p:tav tm="0">
                                          <p:val>
                                            <p:fltVal val="0"/>
                                          </p:val>
                                        </p:tav>
                                        <p:tav tm="100000">
                                          <p:val>
                                            <p:strVal val="#ppt_w"/>
                                          </p:val>
                                        </p:tav>
                                      </p:tavLst>
                                    </p:anim>
                                    <p:anim calcmode="lin" valueType="num">
                                      <p:cBhvr>
                                        <p:cTn id="15" dur="500" fill="hold"/>
                                        <p:tgtEl>
                                          <p:spTgt spid="7172"/>
                                        </p:tgtEl>
                                        <p:attrNameLst>
                                          <p:attrName>ppt_h</p:attrName>
                                        </p:attrNameLst>
                                      </p:cBhvr>
                                      <p:tavLst>
                                        <p:tav tm="0">
                                          <p:val>
                                            <p:fltVal val="0"/>
                                          </p:val>
                                        </p:tav>
                                        <p:tav tm="100000">
                                          <p:val>
                                            <p:strVal val="#ppt_h"/>
                                          </p:val>
                                        </p:tav>
                                      </p:tavLst>
                                    </p:anim>
                                    <p:animEffect transition="in" filter="fade">
                                      <p:cBhvr>
                                        <p:cTn id="16" dur="500"/>
                                        <p:tgtEl>
                                          <p:spTgt spid="7172"/>
                                        </p:tgtEl>
                                      </p:cBhvr>
                                    </p:animEffect>
                                  </p:childTnLst>
                                </p:cTn>
                              </p:par>
                            </p:childTnLst>
                          </p:cTn>
                        </p:par>
                        <p:par>
                          <p:cTn id="17" fill="hold">
                            <p:stCondLst>
                              <p:cond delay="500"/>
                            </p:stCondLst>
                            <p:childTnLst>
                              <p:par>
                                <p:cTn id="18" presetID="6" presetClass="emph" presetSubtype="0" fill="hold" nodeType="afterEffect">
                                  <p:stCondLst>
                                    <p:cond delay="0"/>
                                  </p:stCondLst>
                                  <p:childTnLst>
                                    <p:animScale>
                                      <p:cBhvr>
                                        <p:cTn id="19" dur="2000" fill="hold"/>
                                        <p:tgtEl>
                                          <p:spTgt spid="7172"/>
                                        </p:tgtEl>
                                      </p:cBhvr>
                                      <p:by x="150000" y="150000"/>
                                    </p:animScale>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77778E-6 0.00162 L 0.35538 -0.00393 " pathEditMode="relative" rAng="0" ptsTypes="AA">
                                      <p:cBhvr>
                                        <p:cTn id="23" dur="2000" fill="hold"/>
                                        <p:tgtEl>
                                          <p:spTgt spid="7172"/>
                                        </p:tgtEl>
                                        <p:attrNameLst>
                                          <p:attrName>ppt_x</p:attrName>
                                          <p:attrName>ppt_y</p:attrName>
                                        </p:attrNameLst>
                                      </p:cBhvr>
                                      <p:rCtr x="17760" y="-278"/>
                                    </p:animMotion>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nodeType="clickEffect">
                                  <p:stCondLst>
                                    <p:cond delay="0"/>
                                  </p:stCondLst>
                                  <p:childTnLst>
                                    <p:animScale>
                                      <p:cBhvr>
                                        <p:cTn id="27" dur="2000" fill="hold"/>
                                        <p:tgtEl>
                                          <p:spTgt spid="7172"/>
                                        </p:tgtEl>
                                      </p:cBhvr>
                                      <p:by x="150000" y="150000"/>
                                    </p:animScale>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0.35538 -0.00393 L 0.35538 0.22269 " pathEditMode="relative" rAng="0" ptsTypes="AA">
                                      <p:cBhvr>
                                        <p:cTn id="31" dur="2000" fill="hold"/>
                                        <p:tgtEl>
                                          <p:spTgt spid="7172"/>
                                        </p:tgtEl>
                                        <p:attrNameLst>
                                          <p:attrName>ppt_x</p:attrName>
                                          <p:attrName>ppt_y</p:attrName>
                                        </p:attrNameLst>
                                      </p:cBhvr>
                                      <p:rCtr x="0" y="11319"/>
                                    </p:animMotion>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nodeType="clickEffect">
                                  <p:stCondLst>
                                    <p:cond delay="0"/>
                                  </p:stCondLst>
                                  <p:childTnLst>
                                    <p:animScale>
                                      <p:cBhvr>
                                        <p:cTn id="35" dur="600" fill="hold"/>
                                        <p:tgtEl>
                                          <p:spTgt spid="7172"/>
                                        </p:tgtEl>
                                      </p:cBhvr>
                                      <p:by x="150000" y="150000"/>
                                    </p:animScale>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0.35538 0.22269 L 0.72153 0.01273 " pathEditMode="relative" rAng="0" ptsTypes="AA">
                                      <p:cBhvr>
                                        <p:cTn id="39" dur="2000" fill="hold"/>
                                        <p:tgtEl>
                                          <p:spTgt spid="7172"/>
                                        </p:tgtEl>
                                        <p:attrNameLst>
                                          <p:attrName>ppt_x</p:attrName>
                                          <p:attrName>ppt_y</p:attrName>
                                        </p:attrNameLst>
                                      </p:cBhvr>
                                      <p:rCtr x="18299" y="-10509"/>
                                    </p:animMotion>
                                  </p:childTnLst>
                                </p:cTn>
                              </p:par>
                            </p:childTnLst>
                          </p:cTn>
                        </p:par>
                      </p:childTnLst>
                    </p:cTn>
                  </p:par>
                  <p:par>
                    <p:cTn id="40" fill="hold">
                      <p:stCondLst>
                        <p:cond delay="indefinite"/>
                      </p:stCondLst>
                      <p:childTnLst>
                        <p:par>
                          <p:cTn id="41" fill="hold">
                            <p:stCondLst>
                              <p:cond delay="0"/>
                            </p:stCondLst>
                            <p:childTnLst>
                              <p:par>
                                <p:cTn id="42" presetID="6" presetClass="emph" presetSubtype="0" fill="hold" nodeType="clickEffect">
                                  <p:stCondLst>
                                    <p:cond delay="0"/>
                                  </p:stCondLst>
                                  <p:childTnLst>
                                    <p:animScale>
                                      <p:cBhvr>
                                        <p:cTn id="43" dur="2000" fill="hold"/>
                                        <p:tgtEl>
                                          <p:spTgt spid="7172"/>
                                        </p:tgtEl>
                                      </p:cBhvr>
                                      <p:by x="150000" y="150000"/>
                                    </p:animScale>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nodeType="clickEffect">
                                  <p:stCondLst>
                                    <p:cond delay="0"/>
                                  </p:stCondLst>
                                  <p:childTnLst>
                                    <p:animMotion origin="layout" path="M 0.72153 0.01273 L 0.34844 -0.19768 " pathEditMode="relative" rAng="0" ptsTypes="AA">
                                      <p:cBhvr>
                                        <p:cTn id="47" dur="2000" fill="hold"/>
                                        <p:tgtEl>
                                          <p:spTgt spid="7172"/>
                                        </p:tgtEl>
                                        <p:attrNameLst>
                                          <p:attrName>ppt_x</p:attrName>
                                          <p:attrName>ppt_y</p:attrName>
                                        </p:attrNameLst>
                                      </p:cBhvr>
                                      <p:rCtr x="-18038" y="-9352"/>
                                    </p:animMotion>
                                  </p:childTnLst>
                                </p:cTn>
                              </p:par>
                            </p:childTnLst>
                          </p:cTn>
                        </p:par>
                      </p:childTnLst>
                    </p:cTn>
                  </p:par>
                  <p:par>
                    <p:cTn id="48" fill="hold">
                      <p:stCondLst>
                        <p:cond delay="indefinite"/>
                      </p:stCondLst>
                      <p:childTnLst>
                        <p:par>
                          <p:cTn id="49" fill="hold">
                            <p:stCondLst>
                              <p:cond delay="0"/>
                            </p:stCondLst>
                            <p:childTnLst>
                              <p:par>
                                <p:cTn id="50" presetID="6" presetClass="emph" presetSubtype="0" fill="hold" nodeType="clickEffect">
                                  <p:stCondLst>
                                    <p:cond delay="0"/>
                                  </p:stCondLst>
                                  <p:childTnLst>
                                    <p:animScale>
                                      <p:cBhvr>
                                        <p:cTn id="51" dur="2000" fill="hold"/>
                                        <p:tgtEl>
                                          <p:spTgt spid="7172"/>
                                        </p:tgtEl>
                                      </p:cBhvr>
                                      <p:by x="150000" y="150000"/>
                                    </p:animScale>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0.34844 -0.19768 L 0.35035 -0.07384 " pathEditMode="relative" rAng="0" ptsTypes="AA">
                                      <p:cBhvr>
                                        <p:cTn id="55" dur="2000" fill="hold"/>
                                        <p:tgtEl>
                                          <p:spTgt spid="7172"/>
                                        </p:tgtEl>
                                        <p:attrNameLst>
                                          <p:attrName>ppt_x</p:attrName>
                                          <p:attrName>ppt_y</p:attrName>
                                        </p:attrNameLst>
                                      </p:cBhvr>
                                      <p:rCtr x="87" y="6181"/>
                                    </p:animMotion>
                                  </p:childTnLst>
                                </p:cTn>
                              </p:par>
                            </p:childTnLst>
                          </p:cTn>
                        </p:par>
                      </p:childTnLst>
                    </p:cTn>
                  </p:par>
                  <p:par>
                    <p:cTn id="56" fill="hold">
                      <p:stCondLst>
                        <p:cond delay="indefinite"/>
                      </p:stCondLst>
                      <p:childTnLst>
                        <p:par>
                          <p:cTn id="57" fill="hold">
                            <p:stCondLst>
                              <p:cond delay="0"/>
                            </p:stCondLst>
                            <p:childTnLst>
                              <p:par>
                                <p:cTn id="58" presetID="6" presetClass="exit" presetSubtype="32" fill="hold" nodeType="clickEffect">
                                  <p:stCondLst>
                                    <p:cond delay="0"/>
                                  </p:stCondLst>
                                  <p:childTnLst>
                                    <p:animEffect transition="out" filter="circle(out)">
                                      <p:cBhvr>
                                        <p:cTn id="59" dur="2000"/>
                                        <p:tgtEl>
                                          <p:spTgt spid="7172"/>
                                        </p:tgtEl>
                                      </p:cBhvr>
                                    </p:animEffect>
                                    <p:set>
                                      <p:cBhvr>
                                        <p:cTn id="60" dur="1" fill="hold">
                                          <p:stCondLst>
                                            <p:cond delay="1999"/>
                                          </p:stCondLst>
                                        </p:cTn>
                                        <p:tgtEl>
                                          <p:spTgt spid="71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63560" y="6485891"/>
            <a:ext cx="449740" cy="308609"/>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13</a:t>
            </a:fld>
            <a:endParaRPr lang="en-US" sz="2000" dirty="0">
              <a:solidFill>
                <a:schemeClr val="bg1"/>
              </a:solidFill>
            </a:endParaRPr>
          </a:p>
        </p:txBody>
      </p:sp>
      <p:pic>
        <p:nvPicPr>
          <p:cNvPr id="20" name="Image 19"/>
          <p:cNvPicPr>
            <a:picLocks noChangeAspect="1"/>
          </p:cNvPicPr>
          <p:nvPr/>
        </p:nvPicPr>
        <p:blipFill rotWithShape="1">
          <a:blip r:embed="rId3" cstate="print">
            <a:extLst>
              <a:ext uri="{28A0092B-C50C-407E-A947-70E740481C1C}">
                <a14:useLocalDpi xmlns:a14="http://schemas.microsoft.com/office/drawing/2010/main" val="0"/>
              </a:ext>
            </a:extLst>
          </a:blip>
          <a:srcRect l="3223" t="5109" r="79603" b="71403"/>
          <a:stretch/>
        </p:blipFill>
        <p:spPr>
          <a:xfrm>
            <a:off x="479510" y="260070"/>
            <a:ext cx="618419" cy="598981"/>
          </a:xfrm>
          <a:prstGeom prst="rect">
            <a:avLst/>
          </a:prstGeom>
        </p:spPr>
      </p:pic>
      <p:pic>
        <p:nvPicPr>
          <p:cNvPr id="19" name="Imag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7550" y="355761"/>
            <a:ext cx="1006580" cy="50329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666556" y="1711549"/>
            <a:ext cx="8298099" cy="1108075"/>
            <a:chOff x="666556" y="1017283"/>
            <a:chExt cx="8298099" cy="1108075"/>
          </a:xfrm>
        </p:grpSpPr>
        <p:grpSp>
          <p:nvGrpSpPr>
            <p:cNvPr id="11" name="Groupe 10"/>
            <p:cNvGrpSpPr/>
            <p:nvPr/>
          </p:nvGrpSpPr>
          <p:grpSpPr>
            <a:xfrm>
              <a:off x="666556" y="1017283"/>
              <a:ext cx="5353562" cy="1108075"/>
              <a:chOff x="666556" y="1017283"/>
              <a:chExt cx="5353562" cy="1108075"/>
            </a:xfrm>
          </p:grpSpPr>
          <p:sp>
            <p:nvSpPr>
              <p:cNvPr id="13" name="ZoneTexte 12"/>
              <p:cNvSpPr txBox="1"/>
              <p:nvPr/>
            </p:nvSpPr>
            <p:spPr>
              <a:xfrm>
                <a:off x="1928618" y="1534406"/>
                <a:ext cx="4091500" cy="584775"/>
              </a:xfrm>
              <a:prstGeom prst="rect">
                <a:avLst/>
              </a:prstGeom>
              <a:noFill/>
            </p:spPr>
            <p:txBody>
              <a:bodyPr wrap="square" rtlCol="0">
                <a:spAutoFit/>
              </a:bodyPr>
              <a:lstStyle/>
              <a:p>
                <a:r>
                  <a:rPr lang="fr-FR" sz="3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ETUDE PREALABLE</a:t>
                </a:r>
                <a:endParaRPr lang="fr-FR" sz="3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14" name="Rectangle 2" descr="trainings-hp_1"/>
              <p:cNvSpPr>
                <a:spLocks noChangeArrowheads="1"/>
              </p:cNvSpPr>
              <p:nvPr/>
            </p:nvSpPr>
            <p:spPr bwMode="auto">
              <a:xfrm>
                <a:off x="666556" y="1017283"/>
                <a:ext cx="1262062" cy="11080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2" name="Rectangle 4"/>
            <p:cNvSpPr>
              <a:spLocks noChangeArrowheads="1"/>
            </p:cNvSpPr>
            <p:nvPr/>
          </p:nvSpPr>
          <p:spPr bwMode="auto">
            <a:xfrm>
              <a:off x="761190" y="2063684"/>
              <a:ext cx="8203465" cy="4571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5" name="Groupe 14"/>
          <p:cNvGrpSpPr/>
          <p:nvPr/>
        </p:nvGrpSpPr>
        <p:grpSpPr>
          <a:xfrm>
            <a:off x="2192520" y="3267048"/>
            <a:ext cx="5427480" cy="769441"/>
            <a:chOff x="2277187" y="2401843"/>
            <a:chExt cx="5427480" cy="769441"/>
          </a:xfrm>
        </p:grpSpPr>
        <p:sp>
          <p:nvSpPr>
            <p:cNvPr id="16" name="ZoneTexte 15"/>
            <p:cNvSpPr txBox="1"/>
            <p:nvPr/>
          </p:nvSpPr>
          <p:spPr>
            <a:xfrm>
              <a:off x="2516898" y="2401843"/>
              <a:ext cx="5187769" cy="769441"/>
            </a:xfrm>
            <a:prstGeom prst="rect">
              <a:avLst/>
            </a:prstGeom>
            <a:noFill/>
          </p:spPr>
          <p:txBody>
            <a:bodyPr wrap="square" rtlCol="0">
              <a:spAutoFit/>
            </a:bodyPr>
            <a:lstStyle/>
            <a:p>
              <a:pPr algn="ctr"/>
              <a:r>
                <a:rPr lang="fr-FR" sz="2200" b="1" dirty="0">
                  <a:solidFill>
                    <a:srgbClr val="ED7D31"/>
                  </a:solidFill>
                  <a:latin typeface="Trebuchet MS" panose="020B0603020202020204" pitchFamily="34" charset="0"/>
                </a:rPr>
                <a:t>CHOIX DE LA METHODE D’ANALYSE </a:t>
              </a:r>
              <a:r>
                <a:rPr lang="fr-FR" sz="2200" b="1" dirty="0" smtClean="0">
                  <a:solidFill>
                    <a:srgbClr val="ED7D31"/>
                  </a:solidFill>
                  <a:latin typeface="Trebuchet MS" panose="020B0603020202020204" pitchFamily="34" charset="0"/>
                </a:rPr>
                <a:t> ET DE CONCEPTION</a:t>
              </a:r>
              <a:endParaRPr lang="fr-FR" sz="2200" b="1" dirty="0">
                <a:solidFill>
                  <a:srgbClr val="ED7D31"/>
                </a:solidFill>
                <a:latin typeface="Trebuchet MS" panose="020B0603020202020204" pitchFamily="34" charset="0"/>
              </a:endParaRPr>
            </a:p>
          </p:txBody>
        </p:sp>
        <p:sp>
          <p:nvSpPr>
            <p:cNvPr id="17" name="Rectangle 16"/>
            <p:cNvSpPr/>
            <p:nvPr/>
          </p:nvSpPr>
          <p:spPr>
            <a:xfrm>
              <a:off x="2277187" y="2513986"/>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grpSp>
        <p:nvGrpSpPr>
          <p:cNvPr id="18" name="Groupe 17"/>
          <p:cNvGrpSpPr/>
          <p:nvPr/>
        </p:nvGrpSpPr>
        <p:grpSpPr>
          <a:xfrm>
            <a:off x="2213860" y="4335511"/>
            <a:ext cx="4610273" cy="430887"/>
            <a:chOff x="2279201" y="2401843"/>
            <a:chExt cx="4610273" cy="430887"/>
          </a:xfrm>
        </p:grpSpPr>
        <p:sp>
          <p:nvSpPr>
            <p:cNvPr id="21" name="ZoneTexte 20"/>
            <p:cNvSpPr txBox="1"/>
            <p:nvPr/>
          </p:nvSpPr>
          <p:spPr>
            <a:xfrm>
              <a:off x="2516898" y="2401843"/>
              <a:ext cx="4372576" cy="430887"/>
            </a:xfrm>
            <a:prstGeom prst="rect">
              <a:avLst/>
            </a:prstGeom>
            <a:noFill/>
          </p:spPr>
          <p:txBody>
            <a:bodyPr wrap="square" rtlCol="0">
              <a:spAutoFit/>
            </a:bodyPr>
            <a:lstStyle/>
            <a:p>
              <a:r>
                <a:rPr lang="fr-FR" sz="2200" b="1" dirty="0">
                  <a:solidFill>
                    <a:srgbClr val="ED7D31"/>
                  </a:solidFill>
                  <a:latin typeface="Trebuchet MS" panose="020B0603020202020204" pitchFamily="34" charset="0"/>
                </a:rPr>
                <a:t>MODELISATION DU SYSTEME</a:t>
              </a:r>
              <a:endParaRPr lang="fr-FR" sz="2200" b="1" dirty="0">
                <a:solidFill>
                  <a:srgbClr val="ED7D31"/>
                </a:solidFill>
                <a:latin typeface="Trebuchet MS" panose="020B0603020202020204" pitchFamily="34" charset="0"/>
              </a:endParaRPr>
            </a:p>
          </p:txBody>
        </p:sp>
        <p:sp>
          <p:nvSpPr>
            <p:cNvPr id="22" name="Rectangle 21"/>
            <p:cNvSpPr/>
            <p:nvPr/>
          </p:nvSpPr>
          <p:spPr>
            <a:xfrm>
              <a:off x="2279201" y="2511047"/>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spTree>
    <p:extLst>
      <p:ext uri="{BB962C8B-B14F-4D97-AF65-F5344CB8AC3E}">
        <p14:creationId xmlns:p14="http://schemas.microsoft.com/office/powerpoint/2010/main" val="210134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14</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63553" y="118062"/>
                <a:ext cx="7364295" cy="422489"/>
                <a:chOff x="1284739" y="-95377"/>
                <a:chExt cx="9819055" cy="563318"/>
              </a:xfrm>
            </p:grpSpPr>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24" name="Rectangle 23"/>
                <p:cNvSpPr/>
                <p:nvPr/>
              </p:nvSpPr>
              <p:spPr>
                <a:xfrm>
                  <a:off x="4319792" y="-95377"/>
                  <a:ext cx="3512574"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a:t>
                  </a:r>
                  <a:r>
                    <a:rPr lang="fr-CI" b="1" dirty="0" smtClean="0">
                      <a:ln>
                        <a:solidFill>
                          <a:schemeClr val="bg1">
                            <a:lumMod val="95000"/>
                          </a:schemeClr>
                        </a:solidFill>
                      </a:ln>
                      <a:solidFill>
                        <a:schemeClr val="bg1"/>
                      </a:solidFill>
                      <a:latin typeface="Trebuchet MS" panose="020B0603020202020204" pitchFamily="34" charset="0"/>
                    </a:rPr>
                    <a:t>CONCEPTUELLE</a:t>
                  </a:r>
                  <a:endParaRPr lang="en-US" b="1" dirty="0">
                    <a:ln>
                      <a:solidFill>
                        <a:schemeClr val="bg1">
                          <a:lumMod val="95000"/>
                        </a:schemeClr>
                      </a:solidFill>
                    </a:ln>
                    <a:solidFill>
                      <a:schemeClr val="bg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3150818" y="985872"/>
            <a:ext cx="2263726" cy="461665"/>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Merise et PU</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68" name="Groupe 67"/>
          <p:cNvGrpSpPr/>
          <p:nvPr/>
        </p:nvGrpSpPr>
        <p:grpSpPr>
          <a:xfrm>
            <a:off x="4188225" y="1550416"/>
            <a:ext cx="4835401" cy="4522514"/>
            <a:chOff x="3885399" y="1557527"/>
            <a:chExt cx="4660225" cy="4525614"/>
          </a:xfrm>
        </p:grpSpPr>
        <p:grpSp>
          <p:nvGrpSpPr>
            <p:cNvPr id="69" name="Groupe 68"/>
            <p:cNvGrpSpPr/>
            <p:nvPr/>
          </p:nvGrpSpPr>
          <p:grpSpPr>
            <a:xfrm>
              <a:off x="3885399" y="1557527"/>
              <a:ext cx="3893448" cy="691445"/>
              <a:chOff x="4013143" y="-107278"/>
              <a:chExt cx="3893448" cy="691445"/>
            </a:xfrm>
          </p:grpSpPr>
          <p:sp>
            <p:nvSpPr>
              <p:cNvPr id="84" name="Rectangle à coins arrondis 83"/>
              <p:cNvSpPr/>
              <p:nvPr/>
            </p:nvSpPr>
            <p:spPr>
              <a:xfrm>
                <a:off x="4076594" y="-107278"/>
                <a:ext cx="3829997" cy="691445"/>
              </a:xfrm>
              <a:prstGeom prst="roundRect">
                <a:avLst>
                  <a:gd name="adj" fmla="val 10000"/>
                </a:avLst>
              </a:prstGeom>
              <a:solidFill>
                <a:schemeClr val="accent1">
                  <a:lumMod val="75000"/>
                </a:schemeClr>
              </a:solidFill>
              <a:ln>
                <a:solidFill>
                  <a:schemeClr val="accent1">
                    <a:lumMod val="75000"/>
                  </a:schemeClr>
                </a:solidFill>
              </a:ln>
            </p:spPr>
            <p:style>
              <a:lnRef idx="2">
                <a:schemeClr val="lt1">
                  <a:hueOff val="0"/>
                  <a:satOff val="0"/>
                  <a:lumOff val="0"/>
                  <a:alphaOff val="0"/>
                </a:schemeClr>
              </a:lnRef>
              <a:fillRef idx="1">
                <a:schemeClr val="accent2">
                  <a:hueOff val="4681519"/>
                  <a:satOff val="-5839"/>
                  <a:lumOff val="1373"/>
                  <a:alphaOff val="0"/>
                </a:schemeClr>
              </a:fillRef>
              <a:effectRef idx="0">
                <a:schemeClr val="accent2">
                  <a:hueOff val="4681519"/>
                  <a:satOff val="-5839"/>
                  <a:lumOff val="1373"/>
                  <a:alphaOff val="0"/>
                </a:schemeClr>
              </a:effectRef>
              <a:fontRef idx="minor">
                <a:schemeClr val="lt1"/>
              </a:fontRef>
            </p:style>
          </p:sp>
          <p:sp>
            <p:nvSpPr>
              <p:cNvPr id="85" name="Rectangle 84"/>
              <p:cNvSpPr/>
              <p:nvPr/>
            </p:nvSpPr>
            <p:spPr>
              <a:xfrm>
                <a:off x="4013143" y="18493"/>
                <a:ext cx="3062065" cy="55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7149" tIns="31433" rIns="47149" bIns="31433" numCol="1" spcCol="1270" anchor="ctr" anchorCtr="0">
                <a:noAutofit/>
              </a:bodyPr>
              <a:lstStyle/>
              <a:p>
                <a:pPr algn="ctr" defTabSz="1100138">
                  <a:lnSpc>
                    <a:spcPct val="90000"/>
                  </a:lnSpc>
                  <a:spcBef>
                    <a:spcPct val="0"/>
                  </a:spcBef>
                  <a:spcAft>
                    <a:spcPct val="35000"/>
                  </a:spcAft>
                </a:pPr>
                <a:r>
                  <a:rPr lang="fr-FR" sz="2800" dirty="0">
                    <a:latin typeface="Trebuchet MS" panose="020B0603020202020204" pitchFamily="34" charset="0"/>
                  </a:rPr>
                  <a:t>Processus Unifié</a:t>
                </a:r>
              </a:p>
            </p:txBody>
          </p:sp>
        </p:grpSp>
        <p:sp>
          <p:nvSpPr>
            <p:cNvPr id="70" name="Connecteur droit 13"/>
            <p:cNvSpPr/>
            <p:nvPr/>
          </p:nvSpPr>
          <p:spPr>
            <a:xfrm>
              <a:off x="4177837" y="2291851"/>
              <a:ext cx="317979" cy="440728"/>
            </a:xfrm>
            <a:custGeom>
              <a:avLst/>
              <a:gdLst/>
              <a:ahLst/>
              <a:cxnLst/>
              <a:rect l="0" t="0" r="0" b="0"/>
              <a:pathLst>
                <a:path>
                  <a:moveTo>
                    <a:pt x="0" y="0"/>
                  </a:moveTo>
                  <a:lnTo>
                    <a:pt x="0" y="440728"/>
                  </a:lnTo>
                  <a:lnTo>
                    <a:pt x="317979" y="440728"/>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72" name="Connecteur droit 16"/>
            <p:cNvSpPr/>
            <p:nvPr/>
          </p:nvSpPr>
          <p:spPr>
            <a:xfrm>
              <a:off x="4177837" y="2723947"/>
              <a:ext cx="373649" cy="1175275"/>
            </a:xfrm>
            <a:custGeom>
              <a:avLst/>
              <a:gdLst/>
              <a:ahLst/>
              <a:cxnLst/>
              <a:rect l="0" t="0" r="0" b="0"/>
              <a:pathLst>
                <a:path>
                  <a:moveTo>
                    <a:pt x="0" y="0"/>
                  </a:moveTo>
                  <a:lnTo>
                    <a:pt x="0" y="1175275"/>
                  </a:lnTo>
                  <a:lnTo>
                    <a:pt x="373649" y="1175275"/>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grpSp>
          <p:nvGrpSpPr>
            <p:cNvPr id="73" name="Groupe 72"/>
            <p:cNvGrpSpPr/>
            <p:nvPr/>
          </p:nvGrpSpPr>
          <p:grpSpPr>
            <a:xfrm>
              <a:off x="4474504" y="3476294"/>
              <a:ext cx="4071120" cy="710699"/>
              <a:chOff x="4602248" y="1811489"/>
              <a:chExt cx="4071120" cy="710699"/>
            </a:xfrm>
          </p:grpSpPr>
          <p:sp>
            <p:nvSpPr>
              <p:cNvPr id="82" name="Rectangle à coins arrondis 81"/>
              <p:cNvSpPr/>
              <p:nvPr/>
            </p:nvSpPr>
            <p:spPr>
              <a:xfrm>
                <a:off x="4602248" y="1811489"/>
                <a:ext cx="3993912" cy="710699"/>
              </a:xfrm>
              <a:prstGeom prst="roundRect">
                <a:avLst>
                  <a:gd name="adj" fmla="val 10000"/>
                </a:avLst>
              </a:prstGeom>
              <a:ln>
                <a:solidFill>
                  <a:schemeClr val="accent1">
                    <a:lumMod val="75000"/>
                  </a:schemeClr>
                </a:solidFill>
              </a:ln>
            </p:spPr>
            <p:style>
              <a:lnRef idx="2">
                <a:schemeClr val="accent2">
                  <a:hueOff val="2808911"/>
                  <a:satOff val="-3503"/>
                  <a:lumOff val="82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3" name="Rectangle 82"/>
              <p:cNvSpPr/>
              <p:nvPr/>
            </p:nvSpPr>
            <p:spPr>
              <a:xfrm>
                <a:off x="4681334" y="1885709"/>
                <a:ext cx="3992034" cy="55321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718" tIns="17145" rIns="25718" bIns="17145" numCol="1" spcCol="1270" anchor="ctr" anchorCtr="0">
                <a:noAutofit/>
              </a:bodyPr>
              <a:lstStyle/>
              <a:p>
                <a:pPr algn="ctr" defTabSz="600075">
                  <a:spcBef>
                    <a:spcPct val="0"/>
                  </a:spcBef>
                </a:pPr>
                <a:r>
                  <a:rPr lang="fr-FR" sz="2400" dirty="0" smtClean="0">
                    <a:latin typeface="Trebuchet MS" panose="020B0603020202020204" pitchFamily="34" charset="0"/>
                    <a:cs typeface="Arial" pitchFamily="34" charset="0"/>
                  </a:rPr>
                  <a:t>S’appuie </a:t>
                </a:r>
                <a:r>
                  <a:rPr lang="fr-FR" sz="2400" dirty="0">
                    <a:latin typeface="Trebuchet MS" panose="020B0603020202020204" pitchFamily="34" charset="0"/>
                    <a:cs typeface="Arial" pitchFamily="34" charset="0"/>
                  </a:rPr>
                  <a:t>sur un cycle </a:t>
                </a:r>
                <a:r>
                  <a:rPr lang="fr-FR" sz="2400" dirty="0" smtClean="0">
                    <a:latin typeface="Trebuchet MS" panose="020B0603020202020204" pitchFamily="34" charset="0"/>
                    <a:cs typeface="Arial" pitchFamily="34" charset="0"/>
                  </a:rPr>
                  <a:t>de </a:t>
                </a:r>
              </a:p>
              <a:p>
                <a:pPr algn="ctr" defTabSz="600075">
                  <a:spcBef>
                    <a:spcPct val="0"/>
                  </a:spcBef>
                </a:pPr>
                <a:r>
                  <a:rPr lang="fr-FR" sz="2400" dirty="0" smtClean="0">
                    <a:latin typeface="Trebuchet MS" panose="020B0603020202020204" pitchFamily="34" charset="0"/>
                    <a:cs typeface="Arial" pitchFamily="34" charset="0"/>
                  </a:rPr>
                  <a:t>vie itératif et </a:t>
                </a:r>
                <a:r>
                  <a:rPr lang="fr-FR" sz="2400" dirty="0">
                    <a:latin typeface="Trebuchet MS" panose="020B0603020202020204" pitchFamily="34" charset="0"/>
                    <a:cs typeface="Arial" pitchFamily="34" charset="0"/>
                  </a:rPr>
                  <a:t>incrémental</a:t>
                </a:r>
                <a:endParaRPr lang="fr-FR" sz="2400" dirty="0">
                  <a:latin typeface="Trebuchet MS" panose="020B0603020202020204" pitchFamily="34" charset="0"/>
                </a:endParaRPr>
              </a:p>
            </p:txBody>
          </p:sp>
        </p:grpSp>
        <p:sp>
          <p:nvSpPr>
            <p:cNvPr id="74" name="Connecteur droit 19"/>
            <p:cNvSpPr/>
            <p:nvPr/>
          </p:nvSpPr>
          <p:spPr>
            <a:xfrm>
              <a:off x="4177837" y="2927286"/>
              <a:ext cx="406265" cy="1909823"/>
            </a:xfrm>
            <a:custGeom>
              <a:avLst/>
              <a:gdLst/>
              <a:ahLst/>
              <a:cxnLst/>
              <a:rect l="0" t="0" r="0" b="0"/>
              <a:pathLst>
                <a:path>
                  <a:moveTo>
                    <a:pt x="0" y="0"/>
                  </a:moveTo>
                  <a:lnTo>
                    <a:pt x="0" y="1909823"/>
                  </a:lnTo>
                  <a:lnTo>
                    <a:pt x="406265" y="1909823"/>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grpSp>
          <p:nvGrpSpPr>
            <p:cNvPr id="75" name="Groupe 74"/>
            <p:cNvGrpSpPr/>
            <p:nvPr/>
          </p:nvGrpSpPr>
          <p:grpSpPr>
            <a:xfrm>
              <a:off x="4461742" y="2473033"/>
              <a:ext cx="4012694" cy="2669532"/>
              <a:chOff x="4589486" y="808228"/>
              <a:chExt cx="4012694" cy="2669532"/>
            </a:xfrm>
          </p:grpSpPr>
          <p:sp>
            <p:nvSpPr>
              <p:cNvPr id="80" name="Rectangle à coins arrondis 79"/>
              <p:cNvSpPr/>
              <p:nvPr/>
            </p:nvSpPr>
            <p:spPr>
              <a:xfrm>
                <a:off x="4623560" y="2774227"/>
                <a:ext cx="3958561" cy="703533"/>
              </a:xfrm>
              <a:prstGeom prst="roundRect">
                <a:avLst>
                  <a:gd name="adj" fmla="val 10000"/>
                </a:avLst>
              </a:prstGeom>
              <a:ln>
                <a:solidFill>
                  <a:schemeClr val="accent1">
                    <a:lumMod val="75000"/>
                  </a:schemeClr>
                </a:solidFill>
              </a:ln>
            </p:spPr>
            <p:style>
              <a:lnRef idx="2">
                <a:schemeClr val="accent2">
                  <a:hueOff val="3745215"/>
                  <a:satOff val="-4671"/>
                  <a:lumOff val="109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1" name="Rectangle 80"/>
              <p:cNvSpPr/>
              <p:nvPr/>
            </p:nvSpPr>
            <p:spPr>
              <a:xfrm>
                <a:off x="4766291" y="2882757"/>
                <a:ext cx="3457699" cy="55321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718" tIns="17145" rIns="25718" bIns="17145" numCol="1" spcCol="1270" anchor="ctr" anchorCtr="0">
                <a:noAutofit/>
              </a:bodyPr>
              <a:lstStyle/>
              <a:p>
                <a:pPr algn="ctr" defTabSz="600075">
                  <a:lnSpc>
                    <a:spcPct val="90000"/>
                  </a:lnSpc>
                  <a:spcBef>
                    <a:spcPct val="0"/>
                  </a:spcBef>
                  <a:spcAft>
                    <a:spcPct val="35000"/>
                  </a:spcAft>
                </a:pPr>
                <a:r>
                  <a:rPr lang="fr-FR" sz="2400" dirty="0">
                    <a:latin typeface="Trebuchet MS" panose="020B0603020202020204" pitchFamily="34" charset="0"/>
                    <a:cs typeface="Arial" pitchFamily="34" charset="0"/>
                  </a:rPr>
                  <a:t>Centré sur l’architecture</a:t>
                </a:r>
                <a:endParaRPr lang="fr-FR" sz="2400" dirty="0">
                  <a:latin typeface="Trebuchet MS" panose="020B0603020202020204" pitchFamily="34" charset="0"/>
                </a:endParaRPr>
              </a:p>
            </p:txBody>
          </p:sp>
          <p:sp>
            <p:nvSpPr>
              <p:cNvPr id="103" name="Rectangle à coins arrondis 102"/>
              <p:cNvSpPr/>
              <p:nvPr/>
            </p:nvSpPr>
            <p:spPr>
              <a:xfrm>
                <a:off x="4589486" y="808228"/>
                <a:ext cx="4012694" cy="700937"/>
              </a:xfrm>
              <a:prstGeom prst="roundRect">
                <a:avLst>
                  <a:gd name="adj" fmla="val 10000"/>
                </a:avLst>
              </a:prstGeom>
              <a:ln>
                <a:solidFill>
                  <a:schemeClr val="accent1">
                    <a:lumMod val="75000"/>
                  </a:schemeClr>
                </a:solidFill>
              </a:ln>
            </p:spPr>
            <p:style>
              <a:lnRef idx="2">
                <a:schemeClr val="accent2">
                  <a:hueOff val="3745215"/>
                  <a:satOff val="-4671"/>
                  <a:lumOff val="109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2400" dirty="0"/>
              </a:p>
            </p:txBody>
          </p:sp>
        </p:grpSp>
        <p:sp>
          <p:nvSpPr>
            <p:cNvPr id="76" name="Connecteur droit 22"/>
            <p:cNvSpPr/>
            <p:nvPr/>
          </p:nvSpPr>
          <p:spPr>
            <a:xfrm>
              <a:off x="4177837" y="3117917"/>
              <a:ext cx="478324" cy="2644370"/>
            </a:xfrm>
            <a:custGeom>
              <a:avLst/>
              <a:gdLst/>
              <a:ahLst/>
              <a:cxnLst/>
              <a:rect l="0" t="0" r="0" b="0"/>
              <a:pathLst>
                <a:path>
                  <a:moveTo>
                    <a:pt x="0" y="0"/>
                  </a:moveTo>
                  <a:lnTo>
                    <a:pt x="0" y="2644370"/>
                  </a:lnTo>
                  <a:lnTo>
                    <a:pt x="478324" y="2644370"/>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grpSp>
          <p:nvGrpSpPr>
            <p:cNvPr id="77" name="Groupe 76"/>
            <p:cNvGrpSpPr/>
            <p:nvPr/>
          </p:nvGrpSpPr>
          <p:grpSpPr>
            <a:xfrm>
              <a:off x="4523773" y="2530065"/>
              <a:ext cx="3980563" cy="3553076"/>
              <a:chOff x="4651517" y="865260"/>
              <a:chExt cx="3980563" cy="3553076"/>
            </a:xfrm>
          </p:grpSpPr>
          <p:sp>
            <p:nvSpPr>
              <p:cNvPr id="78" name="Rectangle à coins arrondis 77"/>
              <p:cNvSpPr/>
              <p:nvPr/>
            </p:nvSpPr>
            <p:spPr>
              <a:xfrm>
                <a:off x="4652539" y="3757769"/>
                <a:ext cx="3979541" cy="660566"/>
              </a:xfrm>
              <a:prstGeom prst="roundRect">
                <a:avLst>
                  <a:gd name="adj" fmla="val 10000"/>
                </a:avLst>
              </a:prstGeom>
              <a:ln>
                <a:solidFill>
                  <a:schemeClr val="accent1">
                    <a:lumMod val="75000"/>
                  </a:schemeClr>
                </a:solidFill>
              </a:ln>
            </p:spPr>
            <p:style>
              <a:lnRef idx="2">
                <a:schemeClr val="accent2">
                  <a:hueOff val="4681519"/>
                  <a:satOff val="-5839"/>
                  <a:lumOff val="137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9" name="Rectangle 78"/>
              <p:cNvSpPr/>
              <p:nvPr/>
            </p:nvSpPr>
            <p:spPr>
              <a:xfrm>
                <a:off x="4826715" y="3798357"/>
                <a:ext cx="3784386" cy="6199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718" tIns="17145" rIns="25718" bIns="17145" numCol="1" spcCol="1270" anchor="ctr" anchorCtr="0">
                <a:noAutofit/>
              </a:bodyPr>
              <a:lstStyle/>
              <a:p>
                <a:pPr algn="ctr" defTabSz="600075">
                  <a:lnSpc>
                    <a:spcPct val="90000"/>
                  </a:lnSpc>
                  <a:spcBef>
                    <a:spcPct val="0"/>
                  </a:spcBef>
                  <a:spcAft>
                    <a:spcPct val="35000"/>
                  </a:spcAft>
                </a:pPr>
                <a:r>
                  <a:rPr lang="fr-FR" sz="2400" dirty="0">
                    <a:latin typeface="Trebuchet MS" panose="020B0603020202020204" pitchFamily="34" charset="0"/>
                    <a:cs typeface="Arial" pitchFamily="34" charset="0"/>
                  </a:rPr>
                  <a:t>Orienté vers la diminution des risques</a:t>
                </a:r>
                <a:endParaRPr lang="fr-FR" sz="2400" dirty="0">
                  <a:latin typeface="Trebuchet MS" panose="020B0603020202020204" pitchFamily="34" charset="0"/>
                </a:endParaRPr>
              </a:p>
            </p:txBody>
          </p:sp>
          <p:sp>
            <p:nvSpPr>
              <p:cNvPr id="107" name="Rectangle 106"/>
              <p:cNvSpPr/>
              <p:nvPr/>
            </p:nvSpPr>
            <p:spPr>
              <a:xfrm>
                <a:off x="4651517" y="865260"/>
                <a:ext cx="3434092" cy="6199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718" tIns="17145" rIns="25718" bIns="17145" numCol="1" spcCol="1270" anchor="ctr" anchorCtr="0">
                <a:noAutofit/>
              </a:bodyPr>
              <a:lstStyle/>
              <a:p>
                <a:pPr algn="ctr"/>
                <a:r>
                  <a:rPr lang="fr-FR" sz="2400" dirty="0">
                    <a:latin typeface="Trebuchet MS" panose="020B0603020202020204" pitchFamily="34" charset="0"/>
                    <a:cs typeface="Arial" pitchFamily="34" charset="0"/>
                  </a:rPr>
                  <a:t>Piloté par les cas d’utilisation d’UML</a:t>
                </a:r>
                <a:endParaRPr lang="fr-FR" sz="2400" dirty="0">
                  <a:latin typeface="Trebuchet MS" panose="020B0603020202020204" pitchFamily="34" charset="0"/>
                </a:endParaRPr>
              </a:p>
            </p:txBody>
          </p:sp>
        </p:grpSp>
      </p:grpSp>
      <p:grpSp>
        <p:nvGrpSpPr>
          <p:cNvPr id="86" name="Groupe 85"/>
          <p:cNvGrpSpPr/>
          <p:nvPr/>
        </p:nvGrpSpPr>
        <p:grpSpPr>
          <a:xfrm>
            <a:off x="-100025" y="1523511"/>
            <a:ext cx="4245441" cy="4395585"/>
            <a:chOff x="628699" y="2233315"/>
            <a:chExt cx="3476158" cy="3666415"/>
          </a:xfrm>
        </p:grpSpPr>
        <p:sp>
          <p:nvSpPr>
            <p:cNvPr id="87" name="Connecteur droit 8"/>
            <p:cNvSpPr/>
            <p:nvPr/>
          </p:nvSpPr>
          <p:spPr>
            <a:xfrm>
              <a:off x="906935" y="3172027"/>
              <a:ext cx="287055" cy="1939748"/>
            </a:xfrm>
            <a:custGeom>
              <a:avLst/>
              <a:gdLst/>
              <a:ahLst/>
              <a:cxnLst/>
              <a:rect l="0" t="0" r="0" b="0"/>
              <a:pathLst>
                <a:path>
                  <a:moveTo>
                    <a:pt x="0" y="0"/>
                  </a:moveTo>
                  <a:lnTo>
                    <a:pt x="0" y="1175275"/>
                  </a:lnTo>
                  <a:lnTo>
                    <a:pt x="287055" y="1175275"/>
                  </a:lnTo>
                </a:path>
              </a:pathLst>
            </a:custGeom>
          </p:spPr>
          <p:style>
            <a:lnRef idx="1">
              <a:schemeClr val="accent2"/>
            </a:lnRef>
            <a:fillRef idx="0">
              <a:schemeClr val="accent2"/>
            </a:fillRef>
            <a:effectRef idx="0">
              <a:schemeClr val="accent2"/>
            </a:effectRef>
            <a:fontRef idx="minor">
              <a:schemeClr val="tx1"/>
            </a:fontRef>
          </p:style>
        </p:sp>
        <p:grpSp>
          <p:nvGrpSpPr>
            <p:cNvPr id="88" name="Groupe 87"/>
            <p:cNvGrpSpPr/>
            <p:nvPr/>
          </p:nvGrpSpPr>
          <p:grpSpPr>
            <a:xfrm>
              <a:off x="628699" y="2233315"/>
              <a:ext cx="3476158" cy="3666415"/>
              <a:chOff x="396475" y="1623715"/>
              <a:chExt cx="3476158" cy="3666415"/>
            </a:xfrm>
          </p:grpSpPr>
          <p:grpSp>
            <p:nvGrpSpPr>
              <p:cNvPr id="89" name="Groupe 88"/>
              <p:cNvGrpSpPr/>
              <p:nvPr/>
            </p:nvGrpSpPr>
            <p:grpSpPr>
              <a:xfrm>
                <a:off x="396475" y="1623715"/>
                <a:ext cx="2968393" cy="612798"/>
                <a:chOff x="524219" y="-41090"/>
                <a:chExt cx="2968393" cy="612798"/>
              </a:xfrm>
            </p:grpSpPr>
            <p:sp>
              <p:nvSpPr>
                <p:cNvPr id="101" name="Rectangle à coins arrondis 100"/>
                <p:cNvSpPr/>
                <p:nvPr/>
              </p:nvSpPr>
              <p:spPr>
                <a:xfrm>
                  <a:off x="622060" y="-41090"/>
                  <a:ext cx="2870552" cy="58763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2" name="Rectangle 101"/>
                <p:cNvSpPr/>
                <p:nvPr/>
              </p:nvSpPr>
              <p:spPr>
                <a:xfrm>
                  <a:off x="524219" y="18493"/>
                  <a:ext cx="2836130" cy="55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7149" tIns="31433" rIns="47149" bIns="31433" numCol="1" spcCol="1270" anchor="ctr" anchorCtr="0">
                  <a:noAutofit/>
                </a:bodyPr>
                <a:lstStyle/>
                <a:p>
                  <a:pPr algn="ctr" defTabSz="1100138">
                    <a:lnSpc>
                      <a:spcPct val="90000"/>
                    </a:lnSpc>
                    <a:spcBef>
                      <a:spcPct val="0"/>
                    </a:spcBef>
                    <a:spcAft>
                      <a:spcPct val="35000"/>
                    </a:spcAft>
                  </a:pPr>
                  <a:r>
                    <a:rPr lang="fr-FR" sz="2800" dirty="0">
                      <a:latin typeface="Trebuchet MS" panose="020B0603020202020204" pitchFamily="34" charset="0"/>
                    </a:rPr>
                    <a:t>Merise</a:t>
                  </a:r>
                </a:p>
              </p:txBody>
            </p:sp>
          </p:grpSp>
          <p:sp>
            <p:nvSpPr>
              <p:cNvPr id="90" name="Connecteur droit 5"/>
              <p:cNvSpPr/>
              <p:nvPr/>
            </p:nvSpPr>
            <p:spPr>
              <a:xfrm>
                <a:off x="666901" y="2215326"/>
                <a:ext cx="287055" cy="510908"/>
              </a:xfrm>
              <a:custGeom>
                <a:avLst/>
                <a:gdLst/>
                <a:ahLst/>
                <a:cxnLst/>
                <a:rect l="0" t="0" r="0" b="0"/>
                <a:pathLst>
                  <a:path>
                    <a:moveTo>
                      <a:pt x="0" y="0"/>
                    </a:moveTo>
                    <a:lnTo>
                      <a:pt x="0" y="440728"/>
                    </a:lnTo>
                    <a:lnTo>
                      <a:pt x="287055" y="440728"/>
                    </a:lnTo>
                  </a:path>
                </a:pathLst>
              </a:custGeom>
            </p:spPr>
            <p:style>
              <a:lnRef idx="1">
                <a:schemeClr val="accent2"/>
              </a:lnRef>
              <a:fillRef idx="0">
                <a:schemeClr val="accent2"/>
              </a:fillRef>
              <a:effectRef idx="0">
                <a:schemeClr val="accent2"/>
              </a:effectRef>
              <a:fontRef idx="minor">
                <a:schemeClr val="tx1"/>
              </a:fontRef>
            </p:style>
          </p:sp>
          <p:grpSp>
            <p:nvGrpSpPr>
              <p:cNvPr id="91" name="Groupe 90"/>
              <p:cNvGrpSpPr/>
              <p:nvPr/>
            </p:nvGrpSpPr>
            <p:grpSpPr>
              <a:xfrm>
                <a:off x="930476" y="2336002"/>
                <a:ext cx="2941301" cy="652269"/>
                <a:chOff x="1058220" y="671197"/>
                <a:chExt cx="2941301" cy="652269"/>
              </a:xfrm>
            </p:grpSpPr>
            <p:sp>
              <p:nvSpPr>
                <p:cNvPr id="99" name="Rectangle à coins arrondis 98"/>
                <p:cNvSpPr/>
                <p:nvPr/>
              </p:nvSpPr>
              <p:spPr>
                <a:xfrm>
                  <a:off x="1058220" y="735829"/>
                  <a:ext cx="2941301" cy="587637"/>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0" name="Rectangle 99"/>
                <p:cNvSpPr/>
                <p:nvPr/>
              </p:nvSpPr>
              <p:spPr>
                <a:xfrm>
                  <a:off x="1075332" y="671197"/>
                  <a:ext cx="2911104" cy="39233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5240" rIns="22860" bIns="15240" numCol="1" spcCol="1270" anchor="ctr" anchorCtr="0">
                  <a:noAutofit/>
                </a:bodyPr>
                <a:lstStyle/>
                <a:p>
                  <a:pPr defTabSz="533400">
                    <a:lnSpc>
                      <a:spcPct val="90000"/>
                    </a:lnSpc>
                    <a:spcBef>
                      <a:spcPct val="0"/>
                    </a:spcBef>
                    <a:spcAft>
                      <a:spcPct val="35000"/>
                    </a:spcAft>
                  </a:pPr>
                  <a:endParaRPr lang="fr-FR" sz="2200" dirty="0" smtClean="0">
                    <a:latin typeface="Trebuchet MS" panose="020B0603020202020204" pitchFamily="34" charset="0"/>
                    <a:cs typeface="Arial" pitchFamily="34" charset="0"/>
                  </a:endParaRPr>
                </a:p>
                <a:p>
                  <a:pPr defTabSz="533400">
                    <a:lnSpc>
                      <a:spcPct val="90000"/>
                    </a:lnSpc>
                    <a:spcBef>
                      <a:spcPct val="0"/>
                    </a:spcBef>
                    <a:spcAft>
                      <a:spcPct val="35000"/>
                    </a:spcAft>
                  </a:pPr>
                  <a:r>
                    <a:rPr lang="fr-FR" sz="2200" dirty="0" smtClean="0">
                      <a:latin typeface="Trebuchet MS" panose="020B0603020202020204" pitchFamily="34" charset="0"/>
                      <a:cs typeface="Arial" pitchFamily="34" charset="0"/>
                    </a:rPr>
                    <a:t>Basée </a:t>
                  </a:r>
                  <a:r>
                    <a:rPr lang="fr-FR" sz="2200" dirty="0">
                      <a:latin typeface="Trebuchet MS" panose="020B0603020202020204" pitchFamily="34" charset="0"/>
                      <a:cs typeface="Arial" pitchFamily="34" charset="0"/>
                    </a:rPr>
                    <a:t>sur la </a:t>
                  </a:r>
                  <a:r>
                    <a:rPr lang="fr-FR" sz="2200" dirty="0" smtClean="0">
                      <a:latin typeface="Trebuchet MS" panose="020B0603020202020204" pitchFamily="34" charset="0"/>
                      <a:cs typeface="Arial" pitchFamily="34" charset="0"/>
                    </a:rPr>
                    <a:t>séparation des </a:t>
                  </a:r>
                  <a:r>
                    <a:rPr lang="fr-FR" sz="2200" dirty="0">
                      <a:latin typeface="Trebuchet MS" panose="020B0603020202020204" pitchFamily="34" charset="0"/>
                      <a:cs typeface="Arial" pitchFamily="34" charset="0"/>
                    </a:rPr>
                    <a:t>données et des traitements</a:t>
                  </a:r>
                  <a:endParaRPr lang="fr-FR" sz="2200" dirty="0">
                    <a:latin typeface="Trebuchet MS" panose="020B0603020202020204" pitchFamily="34" charset="0"/>
                  </a:endParaRPr>
                </a:p>
              </p:txBody>
            </p:sp>
          </p:grpSp>
          <p:grpSp>
            <p:nvGrpSpPr>
              <p:cNvPr id="92" name="Groupe 91"/>
              <p:cNvGrpSpPr/>
              <p:nvPr/>
            </p:nvGrpSpPr>
            <p:grpSpPr>
              <a:xfrm>
                <a:off x="930476" y="3247046"/>
                <a:ext cx="2940200" cy="587637"/>
                <a:chOff x="1058220" y="1582241"/>
                <a:chExt cx="2940200" cy="587637"/>
              </a:xfrm>
            </p:grpSpPr>
            <p:sp>
              <p:nvSpPr>
                <p:cNvPr id="97" name="Rectangle à coins arrondis 96"/>
                <p:cNvSpPr/>
                <p:nvPr/>
              </p:nvSpPr>
              <p:spPr>
                <a:xfrm>
                  <a:off x="1058220" y="1582241"/>
                  <a:ext cx="2935444" cy="587637"/>
                </a:xfrm>
                <a:prstGeom prst="roundRect">
                  <a:avLst>
                    <a:gd name="adj" fmla="val 10000"/>
                  </a:avLst>
                </a:prstGeom>
              </p:spPr>
              <p:style>
                <a:lnRef idx="2">
                  <a:schemeClr val="accent2"/>
                </a:lnRef>
                <a:fillRef idx="1">
                  <a:schemeClr val="lt1"/>
                </a:fillRef>
                <a:effectRef idx="0">
                  <a:schemeClr val="accent2"/>
                </a:effectRef>
                <a:fontRef idx="minor">
                  <a:schemeClr val="dk1"/>
                </a:fontRef>
              </p:style>
            </p:sp>
            <p:sp>
              <p:nvSpPr>
                <p:cNvPr id="98" name="Rectangle 97"/>
                <p:cNvSpPr/>
                <p:nvPr/>
              </p:nvSpPr>
              <p:spPr>
                <a:xfrm>
                  <a:off x="1097397" y="1616663"/>
                  <a:ext cx="2901023" cy="55321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5240" rIns="22860" bIns="15240" numCol="1" spcCol="1270" anchor="ctr" anchorCtr="0">
                  <a:noAutofit/>
                </a:bodyPr>
                <a:lstStyle/>
                <a:p>
                  <a:pPr algn="ctr" defTabSz="533400">
                    <a:lnSpc>
                      <a:spcPct val="90000"/>
                    </a:lnSpc>
                    <a:spcBef>
                      <a:spcPct val="0"/>
                    </a:spcBef>
                    <a:spcAft>
                      <a:spcPct val="35000"/>
                    </a:spcAft>
                  </a:pPr>
                  <a:r>
                    <a:rPr lang="fr-FR" sz="2200" dirty="0">
                      <a:latin typeface="Trebuchet MS" panose="020B0603020202020204" pitchFamily="34" charset="0"/>
                      <a:cs typeface="Arial" pitchFamily="34" charset="0"/>
                    </a:rPr>
                    <a:t>Elle s’appuie sur un cycle de vie en cascade</a:t>
                  </a:r>
                  <a:endParaRPr lang="fr-FR" sz="2200" dirty="0">
                    <a:latin typeface="Trebuchet MS" panose="020B0603020202020204" pitchFamily="34" charset="0"/>
                  </a:endParaRPr>
                </a:p>
              </p:txBody>
            </p:sp>
          </p:grpSp>
          <p:sp>
            <p:nvSpPr>
              <p:cNvPr id="93" name="Connecteur droit 8"/>
              <p:cNvSpPr/>
              <p:nvPr/>
            </p:nvSpPr>
            <p:spPr>
              <a:xfrm>
                <a:off x="671095" y="3350382"/>
                <a:ext cx="287055" cy="1939748"/>
              </a:xfrm>
              <a:custGeom>
                <a:avLst/>
                <a:gdLst/>
                <a:ahLst/>
                <a:cxnLst/>
                <a:rect l="0" t="0" r="0" b="0"/>
                <a:pathLst>
                  <a:path>
                    <a:moveTo>
                      <a:pt x="0" y="0"/>
                    </a:moveTo>
                    <a:lnTo>
                      <a:pt x="0" y="1175275"/>
                    </a:lnTo>
                    <a:lnTo>
                      <a:pt x="287055" y="1175275"/>
                    </a:lnTo>
                  </a:path>
                </a:pathLst>
              </a:custGeom>
            </p:spPr>
            <p:style>
              <a:lnRef idx="1">
                <a:schemeClr val="accent2"/>
              </a:lnRef>
              <a:fillRef idx="0">
                <a:schemeClr val="accent2"/>
              </a:fillRef>
              <a:effectRef idx="0">
                <a:schemeClr val="accent2"/>
              </a:effectRef>
              <a:fontRef idx="minor">
                <a:schemeClr val="tx1"/>
              </a:fontRef>
            </p:style>
          </p:sp>
          <p:grpSp>
            <p:nvGrpSpPr>
              <p:cNvPr id="94" name="Groupe 93"/>
              <p:cNvGrpSpPr/>
              <p:nvPr/>
            </p:nvGrpSpPr>
            <p:grpSpPr>
              <a:xfrm>
                <a:off x="937189" y="4016490"/>
                <a:ext cx="2935444" cy="623392"/>
                <a:chOff x="1127963" y="1487588"/>
                <a:chExt cx="2935444" cy="623392"/>
              </a:xfrm>
            </p:grpSpPr>
            <p:sp>
              <p:nvSpPr>
                <p:cNvPr id="95" name="Rectangle à coins arrondis 94"/>
                <p:cNvSpPr/>
                <p:nvPr/>
              </p:nvSpPr>
              <p:spPr>
                <a:xfrm>
                  <a:off x="1127963" y="1523343"/>
                  <a:ext cx="2935444" cy="587637"/>
                </a:xfrm>
                <a:prstGeom prst="roundRect">
                  <a:avLst>
                    <a:gd name="adj" fmla="val 10000"/>
                  </a:avLst>
                </a:prstGeom>
              </p:spPr>
              <p:style>
                <a:lnRef idx="2">
                  <a:schemeClr val="accent2"/>
                </a:lnRef>
                <a:fillRef idx="1">
                  <a:schemeClr val="lt1"/>
                </a:fillRef>
                <a:effectRef idx="0">
                  <a:schemeClr val="accent2"/>
                </a:effectRef>
                <a:fontRef idx="minor">
                  <a:schemeClr val="dk1"/>
                </a:fontRef>
              </p:style>
            </p:sp>
            <p:sp>
              <p:nvSpPr>
                <p:cNvPr id="96" name="Rectangle 95"/>
                <p:cNvSpPr/>
                <p:nvPr/>
              </p:nvSpPr>
              <p:spPr>
                <a:xfrm>
                  <a:off x="1150324" y="1487588"/>
                  <a:ext cx="2901022" cy="55321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5240" rIns="22860" bIns="15240" numCol="1" spcCol="1270" anchor="ctr" anchorCtr="0">
                  <a:noAutofit/>
                </a:bodyPr>
                <a:lstStyle/>
                <a:p>
                  <a:pPr algn="ctr" defTabSz="533400">
                    <a:lnSpc>
                      <a:spcPct val="90000"/>
                    </a:lnSpc>
                    <a:spcBef>
                      <a:spcPct val="0"/>
                    </a:spcBef>
                    <a:spcAft>
                      <a:spcPct val="35000"/>
                    </a:spcAft>
                  </a:pPr>
                  <a:r>
                    <a:rPr lang="fr-FR" sz="2200" dirty="0">
                      <a:latin typeface="Trebuchet MS" panose="020B0603020202020204" pitchFamily="34" charset="0"/>
                      <a:cs typeface="Arial" pitchFamily="34" charset="0"/>
                    </a:rPr>
                    <a:t>Elle s’appuie sur 4 modèles </a:t>
                  </a:r>
                  <a:endParaRPr lang="fr-FR" sz="2200" dirty="0">
                    <a:latin typeface="Trebuchet MS" panose="020B0603020202020204" pitchFamily="34" charset="0"/>
                  </a:endParaRPr>
                </a:p>
              </p:txBody>
            </p:sp>
          </p:grpSp>
        </p:grpSp>
      </p:grpSp>
      <p:grpSp>
        <p:nvGrpSpPr>
          <p:cNvPr id="52" name="Groupe 51"/>
          <p:cNvGrpSpPr/>
          <p:nvPr/>
        </p:nvGrpSpPr>
        <p:grpSpPr>
          <a:xfrm>
            <a:off x="574877" y="542071"/>
            <a:ext cx="7410859" cy="461665"/>
            <a:chOff x="772883" y="1725568"/>
            <a:chExt cx="7410859" cy="461665"/>
          </a:xfrm>
        </p:grpSpPr>
        <p:sp>
          <p:nvSpPr>
            <p:cNvPr id="53" name="ZoneTexte 52"/>
            <p:cNvSpPr txBox="1"/>
            <p:nvPr/>
          </p:nvSpPr>
          <p:spPr>
            <a:xfrm>
              <a:off x="772883" y="1725568"/>
              <a:ext cx="5148590" cy="461665"/>
            </a:xfrm>
            <a:prstGeom prst="rect">
              <a:avLst/>
            </a:prstGeom>
            <a:noFill/>
          </p:spPr>
          <p:txBody>
            <a:bodyPr wrap="square" rtlCol="0">
              <a:spAutoFit/>
            </a:bodyPr>
            <a:lstStyle/>
            <a:p>
              <a:pPr algn="ctr"/>
              <a:r>
                <a:rPr lang="fr-FR" sz="2400" b="1" dirty="0">
                  <a:solidFill>
                    <a:srgbClr val="ED7D31"/>
                  </a:solidFill>
                  <a:latin typeface="Trebuchet MS" panose="020B0603020202020204" pitchFamily="34" charset="0"/>
                </a:rPr>
                <a:t>CHOIX DE LA METHODE D’ANALYSE</a:t>
              </a:r>
              <a:endParaRPr lang="fr-FR" sz="2400" b="1" dirty="0">
                <a:solidFill>
                  <a:srgbClr val="ED7D31"/>
                </a:solidFill>
                <a:latin typeface="Trebuchet MS" panose="020B0603020202020204" pitchFamily="34" charset="0"/>
              </a:endParaRPr>
            </a:p>
          </p:txBody>
        </p:sp>
        <p:sp>
          <p:nvSpPr>
            <p:cNvPr id="54"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3175743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1000"/>
                                        <p:tgtEl>
                                          <p:spTgt spid="86"/>
                                        </p:tgtEl>
                                      </p:cBhvr>
                                    </p:animEffect>
                                    <p:anim calcmode="lin" valueType="num">
                                      <p:cBhvr>
                                        <p:cTn id="13" dur="1000" fill="hold"/>
                                        <p:tgtEl>
                                          <p:spTgt spid="86"/>
                                        </p:tgtEl>
                                        <p:attrNameLst>
                                          <p:attrName>ppt_x</p:attrName>
                                        </p:attrNameLst>
                                      </p:cBhvr>
                                      <p:tavLst>
                                        <p:tav tm="0">
                                          <p:val>
                                            <p:strVal val="#ppt_x"/>
                                          </p:val>
                                        </p:tav>
                                        <p:tav tm="100000">
                                          <p:val>
                                            <p:strVal val="#ppt_x"/>
                                          </p:val>
                                        </p:tav>
                                      </p:tavLst>
                                    </p:anim>
                                    <p:anim calcmode="lin" valueType="num">
                                      <p:cBhvr>
                                        <p:cTn id="14"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15</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63553" y="118062"/>
                <a:ext cx="7364295" cy="422489"/>
                <a:chOff x="1284739" y="-95377"/>
                <a:chExt cx="9819055" cy="563318"/>
              </a:xfrm>
            </p:grpSpPr>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24" name="Rectangle 23"/>
                <p:cNvSpPr/>
                <p:nvPr/>
              </p:nvSpPr>
              <p:spPr>
                <a:xfrm>
                  <a:off x="4319792" y="-95377"/>
                  <a:ext cx="3512574"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a:t>
                  </a:r>
                  <a:r>
                    <a:rPr lang="fr-CI" b="1" dirty="0" smtClean="0">
                      <a:ln>
                        <a:solidFill>
                          <a:schemeClr val="bg1">
                            <a:lumMod val="95000"/>
                          </a:schemeClr>
                        </a:solidFill>
                      </a:ln>
                      <a:solidFill>
                        <a:schemeClr val="bg1"/>
                      </a:solidFill>
                      <a:latin typeface="Trebuchet MS" panose="020B0603020202020204" pitchFamily="34" charset="0"/>
                    </a:rPr>
                    <a:t>CONCEPTUELLE</a:t>
                  </a:r>
                  <a:endParaRPr lang="en-US" b="1" dirty="0">
                    <a:ln>
                      <a:solidFill>
                        <a:schemeClr val="bg1">
                          <a:lumMod val="95000"/>
                        </a:schemeClr>
                      </a:solidFill>
                    </a:ln>
                    <a:solidFill>
                      <a:schemeClr val="bg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1157967" y="957515"/>
            <a:ext cx="6266682"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Comparaison entre le PU et Merise</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55" name="Groupe 54"/>
          <p:cNvGrpSpPr/>
          <p:nvPr/>
        </p:nvGrpSpPr>
        <p:grpSpPr>
          <a:xfrm>
            <a:off x="1157967" y="3592259"/>
            <a:ext cx="7778252" cy="2741623"/>
            <a:chOff x="1943703" y="4419315"/>
            <a:chExt cx="10371001" cy="3655492"/>
          </a:xfrm>
        </p:grpSpPr>
        <p:sp>
          <p:nvSpPr>
            <p:cNvPr id="56" name="ZoneTexte 55"/>
            <p:cNvSpPr txBox="1"/>
            <p:nvPr/>
          </p:nvSpPr>
          <p:spPr>
            <a:xfrm>
              <a:off x="2343872" y="4419315"/>
              <a:ext cx="6721104" cy="615554"/>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Choix du </a:t>
              </a:r>
              <a:r>
                <a:rPr lang="fr-FR" sz="2400" b="1" dirty="0">
                  <a:ln>
                    <a:solidFill>
                      <a:schemeClr val="bg1"/>
                    </a:solidFill>
                  </a:ln>
                  <a:solidFill>
                    <a:schemeClr val="accent5">
                      <a:lumMod val="75000"/>
                    </a:schemeClr>
                  </a:solidFill>
                  <a:latin typeface="Trebuchet MS" panose="020B0603020202020204" pitchFamily="34" charset="0"/>
                </a:rPr>
                <a:t>processus unifié</a:t>
              </a:r>
            </a:p>
          </p:txBody>
        </p:sp>
        <p:sp>
          <p:nvSpPr>
            <p:cNvPr id="57" name="ZoneTexte 56"/>
            <p:cNvSpPr txBox="1"/>
            <p:nvPr/>
          </p:nvSpPr>
          <p:spPr>
            <a:xfrm>
              <a:off x="1943703" y="4997047"/>
              <a:ext cx="10371001" cy="3077760"/>
            </a:xfrm>
            <a:prstGeom prst="rect">
              <a:avLst/>
            </a:prstGeom>
            <a:noFill/>
          </p:spPr>
          <p:txBody>
            <a:bodyPr wrap="square" rtlCol="0">
              <a:spAutoFit/>
            </a:bodyPr>
            <a:lstStyle/>
            <a:p>
              <a:pPr marL="342900" indent="-342900">
                <a:lnSpc>
                  <a:spcPct val="150000"/>
                </a:lnSpc>
                <a:buBlip>
                  <a:blip r:embed="rId5"/>
                </a:buBlip>
              </a:pPr>
              <a:r>
                <a:rPr lang="fr-FR" sz="2400" dirty="0">
                  <a:latin typeface="Trebuchet MS" panose="020B0603020202020204" pitchFamily="34" charset="0"/>
                  <a:cs typeface="Arial" pitchFamily="34" charset="0"/>
                </a:rPr>
                <a:t>La représentation des processus est </a:t>
              </a:r>
              <a:r>
                <a:rPr lang="fr-FR" sz="2400" dirty="0" smtClean="0">
                  <a:latin typeface="Trebuchet MS" panose="020B0603020202020204" pitchFamily="34" charset="0"/>
                  <a:cs typeface="Arial" pitchFamily="34" charset="0"/>
                </a:rPr>
                <a:t>adaptée</a:t>
              </a:r>
            </a:p>
            <a:p>
              <a:pPr marL="342900" indent="-342900">
                <a:lnSpc>
                  <a:spcPct val="150000"/>
                </a:lnSpc>
                <a:buBlip>
                  <a:blip r:embed="rId5"/>
                </a:buBlip>
              </a:pPr>
              <a:r>
                <a:rPr lang="fr-FR" sz="2400" dirty="0" smtClean="0">
                  <a:latin typeface="Trebuchet MS" panose="020B0603020202020204" pitchFamily="34" charset="0"/>
                  <a:cs typeface="Arial" pitchFamily="34" charset="0"/>
                </a:rPr>
                <a:t>Les </a:t>
              </a:r>
              <a:r>
                <a:rPr lang="fr-FR" sz="2400" dirty="0">
                  <a:latin typeface="Trebuchet MS" panose="020B0603020202020204" pitchFamily="34" charset="0"/>
                  <a:cs typeface="Arial" pitchFamily="34" charset="0"/>
                </a:rPr>
                <a:t>interactions temporelles sont prises en </a:t>
              </a:r>
              <a:r>
                <a:rPr lang="fr-FR" sz="2400" dirty="0" smtClean="0">
                  <a:latin typeface="Trebuchet MS" panose="020B0603020202020204" pitchFamily="34" charset="0"/>
                  <a:cs typeface="Arial" pitchFamily="34" charset="0"/>
                </a:rPr>
                <a:t>compte</a:t>
              </a:r>
            </a:p>
            <a:p>
              <a:pPr marL="342900" indent="-342900">
                <a:lnSpc>
                  <a:spcPct val="150000"/>
                </a:lnSpc>
                <a:buBlip>
                  <a:blip r:embed="rId5"/>
                </a:buBlip>
              </a:pPr>
              <a:r>
                <a:rPr lang="fr-FR" sz="2400" dirty="0" smtClean="0">
                  <a:latin typeface="Trebuchet MS" panose="020B0603020202020204" pitchFamily="34" charset="0"/>
                  <a:cs typeface="Arial" pitchFamily="34" charset="0"/>
                </a:rPr>
                <a:t>Les </a:t>
              </a:r>
              <a:r>
                <a:rPr lang="fr-FR" sz="2400" dirty="0">
                  <a:latin typeface="Trebuchet MS" panose="020B0603020202020204" pitchFamily="34" charset="0"/>
                  <a:cs typeface="Arial" pitchFamily="34" charset="0"/>
                </a:rPr>
                <a:t>interactions entre les utilisateurs et le système sont bien </a:t>
              </a:r>
              <a:r>
                <a:rPr lang="fr-FR" sz="2400" dirty="0" smtClean="0">
                  <a:latin typeface="Trebuchet MS" panose="020B0603020202020204" pitchFamily="34" charset="0"/>
                  <a:cs typeface="Arial" pitchFamily="34" charset="0"/>
                </a:rPr>
                <a:t>formalisées</a:t>
              </a:r>
              <a:endParaRPr lang="fr-FR" sz="2400" dirty="0">
                <a:latin typeface="Trebuchet MS" panose="020B0603020202020204" pitchFamily="34" charset="0"/>
                <a:cs typeface="Arial" pitchFamily="34" charset="0"/>
              </a:endParaRPr>
            </a:p>
          </p:txBody>
        </p:sp>
      </p:grpSp>
      <p:graphicFrame>
        <p:nvGraphicFramePr>
          <p:cNvPr id="64" name="Tableau 63"/>
          <p:cNvGraphicFramePr>
            <a:graphicFrameLocks noGrp="1"/>
          </p:cNvGraphicFramePr>
          <p:nvPr>
            <p:extLst>
              <p:ext uri="{D42A27DB-BD31-4B8C-83A1-F6EECF244321}">
                <p14:modId xmlns:p14="http://schemas.microsoft.com/office/powerpoint/2010/main" val="693678931"/>
              </p:ext>
            </p:extLst>
          </p:nvPr>
        </p:nvGraphicFramePr>
        <p:xfrm>
          <a:off x="266701" y="1487204"/>
          <a:ext cx="8746672" cy="1912479"/>
        </p:xfrm>
        <a:graphic>
          <a:graphicData uri="http://schemas.openxmlformats.org/drawingml/2006/table">
            <a:tbl>
              <a:tblPr firstRow="1" firstCol="1" bandRow="1">
                <a:tableStyleId>{72833802-FEF1-4C79-8D5D-14CF1EAF98D9}</a:tableStyleId>
              </a:tblPr>
              <a:tblGrid>
                <a:gridCol w="1181099"/>
                <a:gridCol w="1198435"/>
                <a:gridCol w="1412214"/>
                <a:gridCol w="925244"/>
                <a:gridCol w="1393909"/>
                <a:gridCol w="1187033"/>
                <a:gridCol w="1448738"/>
              </a:tblGrid>
              <a:tr h="770636">
                <a:tc>
                  <a:txBody>
                    <a:bodyPr/>
                    <a:lstStyle/>
                    <a:p>
                      <a:pPr>
                        <a:spcAft>
                          <a:spcPts val="0"/>
                        </a:spcAft>
                      </a:pPr>
                      <a:r>
                        <a:rPr lang="fr-FR" sz="1400" dirty="0">
                          <a:effectLst/>
                        </a:rPr>
                        <a:t>Nom de la méthode </a:t>
                      </a:r>
                      <a:endParaRPr lang="fr-FR" sz="1400" b="1" dirty="0">
                        <a:solidFill>
                          <a:srgbClr val="000000"/>
                        </a:solidFill>
                        <a:effectLst/>
                        <a:latin typeface="Trebuchet MS" panose="020B0603020202020204" pitchFamily="34" charset="0"/>
                        <a:ea typeface="Calibri"/>
                        <a:cs typeface="Times New Roman"/>
                      </a:endParaRPr>
                    </a:p>
                  </a:txBody>
                  <a:tcPr marL="68580" marR="68580" marT="0" marB="0"/>
                </a:tc>
                <a:tc>
                  <a:txBody>
                    <a:bodyPr/>
                    <a:lstStyle/>
                    <a:p>
                      <a:pPr algn="ctr">
                        <a:spcAft>
                          <a:spcPts val="0"/>
                        </a:spcAft>
                      </a:pPr>
                      <a:r>
                        <a:rPr lang="fr-FR" sz="1400" dirty="0">
                          <a:effectLst/>
                        </a:rPr>
                        <a:t>Modélisation </a:t>
                      </a:r>
                      <a:endParaRPr lang="fr-FR" sz="1400" dirty="0" smtClean="0">
                        <a:effectLst/>
                      </a:endParaRPr>
                    </a:p>
                    <a:p>
                      <a:pPr algn="ctr">
                        <a:spcAft>
                          <a:spcPts val="0"/>
                        </a:spcAft>
                      </a:pPr>
                      <a:r>
                        <a:rPr lang="fr-FR" sz="1400" dirty="0" smtClean="0">
                          <a:effectLst/>
                        </a:rPr>
                        <a:t>Des </a:t>
                      </a:r>
                      <a:r>
                        <a:rPr lang="fr-FR" sz="1400" dirty="0">
                          <a:effectLst/>
                        </a:rPr>
                        <a:t>Données</a:t>
                      </a:r>
                      <a:endParaRPr lang="fr-FR" sz="1400" b="1" dirty="0">
                        <a:solidFill>
                          <a:srgbClr val="000000"/>
                        </a:solidFill>
                        <a:effectLst/>
                        <a:latin typeface="Trebuchet MS" panose="020B0603020202020204" pitchFamily="34" charset="0"/>
                        <a:ea typeface="Calibri"/>
                        <a:cs typeface="Times New Roman"/>
                      </a:endParaRPr>
                    </a:p>
                  </a:txBody>
                  <a:tcPr marL="68580" marR="68580" marT="0" marB="0"/>
                </a:tc>
                <a:tc>
                  <a:txBody>
                    <a:bodyPr/>
                    <a:lstStyle/>
                    <a:p>
                      <a:pPr algn="ctr">
                        <a:spcAft>
                          <a:spcPts val="0"/>
                        </a:spcAft>
                      </a:pPr>
                      <a:r>
                        <a:rPr lang="fr-FR" sz="1400" dirty="0">
                          <a:effectLst/>
                        </a:rPr>
                        <a:t>Modélisation Des Traitements</a:t>
                      </a:r>
                      <a:endParaRPr lang="fr-FR" sz="1400" b="1" dirty="0">
                        <a:solidFill>
                          <a:srgbClr val="000000"/>
                        </a:solidFill>
                        <a:effectLst/>
                        <a:latin typeface="Trebuchet MS" panose="020B0603020202020204" pitchFamily="34" charset="0"/>
                        <a:ea typeface="Calibri"/>
                        <a:cs typeface="Times New Roman"/>
                      </a:endParaRPr>
                    </a:p>
                  </a:txBody>
                  <a:tcPr marL="68580" marR="68580" marT="0" marB="0"/>
                </a:tc>
                <a:tc>
                  <a:txBody>
                    <a:bodyPr/>
                    <a:lstStyle/>
                    <a:p>
                      <a:pPr algn="ctr">
                        <a:spcAft>
                          <a:spcPts val="0"/>
                        </a:spcAft>
                      </a:pPr>
                      <a:r>
                        <a:rPr lang="fr-FR" sz="1400">
                          <a:effectLst/>
                        </a:rPr>
                        <a:t>Gestion Des Tests</a:t>
                      </a:r>
                      <a:endParaRPr lang="fr-FR" sz="1400" b="1">
                        <a:solidFill>
                          <a:srgbClr val="000000"/>
                        </a:solidFill>
                        <a:effectLst/>
                        <a:latin typeface="Trebuchet MS" panose="020B0603020202020204" pitchFamily="34" charset="0"/>
                        <a:ea typeface="Calibri"/>
                        <a:cs typeface="Times New Roman"/>
                      </a:endParaRPr>
                    </a:p>
                  </a:txBody>
                  <a:tcPr marL="68580" marR="68580" marT="0" marB="0"/>
                </a:tc>
                <a:tc>
                  <a:txBody>
                    <a:bodyPr/>
                    <a:lstStyle/>
                    <a:p>
                      <a:pPr algn="ctr">
                        <a:spcAft>
                          <a:spcPts val="0"/>
                        </a:spcAft>
                      </a:pPr>
                      <a:r>
                        <a:rPr lang="fr-FR" sz="1400">
                          <a:effectLst/>
                        </a:rPr>
                        <a:t>Gestion Du Déploiement</a:t>
                      </a:r>
                      <a:endParaRPr lang="fr-FR" sz="1400" b="1">
                        <a:solidFill>
                          <a:srgbClr val="000000"/>
                        </a:solidFill>
                        <a:effectLst/>
                        <a:latin typeface="Trebuchet MS" panose="020B0603020202020204" pitchFamily="34" charset="0"/>
                        <a:ea typeface="Calibri"/>
                        <a:cs typeface="Times New Roman"/>
                      </a:endParaRPr>
                    </a:p>
                  </a:txBody>
                  <a:tcPr marL="68580" marR="68580" marT="0" marB="0"/>
                </a:tc>
                <a:tc>
                  <a:txBody>
                    <a:bodyPr/>
                    <a:lstStyle/>
                    <a:p>
                      <a:pPr algn="ctr">
                        <a:spcAft>
                          <a:spcPts val="0"/>
                        </a:spcAft>
                      </a:pPr>
                      <a:r>
                        <a:rPr lang="fr-FR" sz="1400">
                          <a:effectLst/>
                        </a:rPr>
                        <a:t>Modélisation Objet</a:t>
                      </a:r>
                      <a:endParaRPr lang="fr-FR" sz="1400" b="1">
                        <a:solidFill>
                          <a:srgbClr val="000000"/>
                        </a:solidFill>
                        <a:effectLst/>
                        <a:latin typeface="Trebuchet MS" panose="020B0603020202020204" pitchFamily="34" charset="0"/>
                        <a:ea typeface="Calibri"/>
                        <a:cs typeface="Times New Roman"/>
                      </a:endParaRPr>
                    </a:p>
                  </a:txBody>
                  <a:tcPr marL="68580" marR="68580" marT="0" marB="0"/>
                </a:tc>
                <a:tc>
                  <a:txBody>
                    <a:bodyPr/>
                    <a:lstStyle/>
                    <a:p>
                      <a:pPr algn="ctr">
                        <a:spcAft>
                          <a:spcPts val="0"/>
                        </a:spcAft>
                      </a:pPr>
                      <a:r>
                        <a:rPr lang="fr-FR" sz="1400" dirty="0">
                          <a:effectLst/>
                        </a:rPr>
                        <a:t>Privilèges </a:t>
                      </a:r>
                      <a:r>
                        <a:rPr lang="fr-FR" sz="1400" dirty="0" smtClean="0">
                          <a:effectLst/>
                        </a:rPr>
                        <a:t> Aux </a:t>
                      </a:r>
                      <a:r>
                        <a:rPr lang="fr-FR" sz="1400" dirty="0">
                          <a:effectLst/>
                        </a:rPr>
                        <a:t>Interactions Utilisateurs</a:t>
                      </a:r>
                      <a:endParaRPr lang="fr-FR" sz="1400" b="1" dirty="0">
                        <a:solidFill>
                          <a:srgbClr val="000000"/>
                        </a:solidFill>
                        <a:effectLst/>
                        <a:latin typeface="Trebuchet MS" panose="020B0603020202020204" pitchFamily="34" charset="0"/>
                        <a:ea typeface="Calibri"/>
                        <a:cs typeface="Times New Roman"/>
                      </a:endParaRPr>
                    </a:p>
                  </a:txBody>
                  <a:tcPr marL="68580" marR="68580" marT="0" marB="0"/>
                </a:tc>
              </a:tr>
              <a:tr h="501763">
                <a:tc>
                  <a:txBody>
                    <a:bodyPr/>
                    <a:lstStyle/>
                    <a:p>
                      <a:pPr>
                        <a:spcAft>
                          <a:spcPts val="0"/>
                        </a:spcAft>
                      </a:pPr>
                      <a:r>
                        <a:rPr lang="fr-FR" sz="1400" dirty="0">
                          <a:effectLst/>
                        </a:rPr>
                        <a:t>MERISE </a:t>
                      </a:r>
                      <a:endParaRPr lang="fr-FR" sz="1400" b="1" dirty="0">
                        <a:solidFill>
                          <a:srgbClr val="000000"/>
                        </a:solidFill>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dirty="0">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a:effectLst/>
                        <a:latin typeface="Trebuchet MS" panose="020B0603020202020204" pitchFamily="34" charset="0"/>
                        <a:ea typeface="Calibri"/>
                        <a:cs typeface="Times New Roman"/>
                      </a:endParaRPr>
                    </a:p>
                  </a:txBody>
                  <a:tcPr marL="68580" marR="68580" marT="0" marB="0"/>
                </a:tc>
              </a:tr>
              <a:tr h="5017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kern="1200" dirty="0" smtClean="0">
                          <a:effectLst/>
                        </a:rPr>
                        <a:t>PROCESSUS UNIFIE </a:t>
                      </a:r>
                    </a:p>
                    <a:p>
                      <a:pPr>
                        <a:spcAft>
                          <a:spcPts val="0"/>
                        </a:spcAft>
                      </a:pPr>
                      <a:endParaRPr lang="fr-FR" sz="1400" b="1" dirty="0">
                        <a:solidFill>
                          <a:srgbClr val="000000"/>
                        </a:solidFill>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dirty="0">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a:effectLst/>
                        <a:latin typeface="Trebuchet MS" panose="020B0603020202020204" pitchFamily="34" charset="0"/>
                        <a:ea typeface="Calibri"/>
                        <a:cs typeface="Times New Roman"/>
                      </a:endParaRPr>
                    </a:p>
                  </a:txBody>
                  <a:tcPr marL="68580" marR="68580" marT="0" marB="0"/>
                </a:tc>
                <a:tc>
                  <a:txBody>
                    <a:bodyPr/>
                    <a:lstStyle/>
                    <a:p>
                      <a:pPr algn="ctr">
                        <a:lnSpc>
                          <a:spcPct val="115000"/>
                        </a:lnSpc>
                        <a:spcAft>
                          <a:spcPts val="0"/>
                        </a:spcAft>
                      </a:pPr>
                      <a:endParaRPr lang="fr-FR" sz="1400" b="1" dirty="0">
                        <a:effectLst/>
                        <a:latin typeface="Trebuchet MS" panose="020B0603020202020204" pitchFamily="34" charset="0"/>
                        <a:ea typeface="Calibri"/>
                        <a:cs typeface="Times New Roman"/>
                      </a:endParaRPr>
                    </a:p>
                  </a:txBody>
                  <a:tcPr marL="68580" marR="68580" marT="0" marB="0"/>
                </a:tc>
              </a:tr>
            </a:tbl>
          </a:graphicData>
        </a:graphic>
      </p:graphicFrame>
      <p:grpSp>
        <p:nvGrpSpPr>
          <p:cNvPr id="65" name="Groupe 64"/>
          <p:cNvGrpSpPr/>
          <p:nvPr/>
        </p:nvGrpSpPr>
        <p:grpSpPr>
          <a:xfrm>
            <a:off x="1806878" y="2282889"/>
            <a:ext cx="6625923" cy="1086757"/>
            <a:chOff x="3595995" y="2628426"/>
            <a:chExt cx="7534090" cy="1086757"/>
          </a:xfrm>
        </p:grpSpPr>
        <p:pic>
          <p:nvPicPr>
            <p:cNvPr id="66"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23955" y="2632781"/>
              <a:ext cx="391823" cy="42196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72945" y="2640317"/>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16690" y="2698795"/>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1298" y="2628426"/>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36947" y="2640317"/>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107"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5996" y="2641126"/>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5"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72944" y="3308290"/>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7665" y="3276864"/>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0498" y="3250726"/>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3152" y="3285922"/>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112"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5995" y="3233383"/>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93052" y="3276433"/>
              <a:ext cx="437033" cy="4068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e 33"/>
          <p:cNvGrpSpPr/>
          <p:nvPr/>
        </p:nvGrpSpPr>
        <p:grpSpPr>
          <a:xfrm>
            <a:off x="574877" y="542071"/>
            <a:ext cx="7410859" cy="461665"/>
            <a:chOff x="772883" y="1725568"/>
            <a:chExt cx="7410859" cy="461665"/>
          </a:xfrm>
        </p:grpSpPr>
        <p:sp>
          <p:nvSpPr>
            <p:cNvPr id="35" name="ZoneTexte 34"/>
            <p:cNvSpPr txBox="1"/>
            <p:nvPr/>
          </p:nvSpPr>
          <p:spPr>
            <a:xfrm>
              <a:off x="772883" y="1725568"/>
              <a:ext cx="5148590" cy="461665"/>
            </a:xfrm>
            <a:prstGeom prst="rect">
              <a:avLst/>
            </a:prstGeom>
            <a:noFill/>
          </p:spPr>
          <p:txBody>
            <a:bodyPr wrap="square" rtlCol="0">
              <a:spAutoFit/>
            </a:bodyPr>
            <a:lstStyle/>
            <a:p>
              <a:pPr algn="ctr"/>
              <a:r>
                <a:rPr lang="fr-FR" sz="2400" b="1" dirty="0">
                  <a:solidFill>
                    <a:srgbClr val="ED7D31"/>
                  </a:solidFill>
                  <a:latin typeface="Trebuchet MS" panose="020B0603020202020204" pitchFamily="34" charset="0"/>
                </a:rPr>
                <a:t>CHOIX DE LA METHODE D’ANALYSE</a:t>
              </a:r>
              <a:endParaRPr lang="fr-FR" sz="2400" b="1" dirty="0">
                <a:solidFill>
                  <a:srgbClr val="ED7D31"/>
                </a:solidFill>
                <a:latin typeface="Trebuchet MS" panose="020B0603020202020204" pitchFamily="34" charset="0"/>
              </a:endParaRPr>
            </a:p>
          </p:txBody>
        </p:sp>
        <p:sp>
          <p:nvSpPr>
            <p:cNvPr id="36"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726799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anim calcmode="lin" valueType="num">
                                      <p:cBhvr>
                                        <p:cTn id="13" dur="1000" fill="hold"/>
                                        <p:tgtEl>
                                          <p:spTgt spid="64"/>
                                        </p:tgtEl>
                                        <p:attrNameLst>
                                          <p:attrName>ppt_x</p:attrName>
                                        </p:attrNameLst>
                                      </p:cBhvr>
                                      <p:tavLst>
                                        <p:tav tm="0">
                                          <p:val>
                                            <p:strVal val="#ppt_x"/>
                                          </p:val>
                                        </p:tav>
                                        <p:tav tm="100000">
                                          <p:val>
                                            <p:strVal val="#ppt_x"/>
                                          </p:val>
                                        </p:tav>
                                      </p:tavLst>
                                    </p:anim>
                                    <p:anim calcmode="lin" valueType="num">
                                      <p:cBhvr>
                                        <p:cTn id="14" dur="1000" fill="hold"/>
                                        <p:tgtEl>
                                          <p:spTgt spid="6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16</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63553" y="118062"/>
                <a:ext cx="7364295" cy="422489"/>
                <a:chOff x="1284739" y="-95377"/>
                <a:chExt cx="9819055" cy="563318"/>
              </a:xfrm>
            </p:grpSpPr>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24" name="Rectangle 23"/>
                <p:cNvSpPr/>
                <p:nvPr/>
              </p:nvSpPr>
              <p:spPr>
                <a:xfrm>
                  <a:off x="4319792" y="-95377"/>
                  <a:ext cx="3512574"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a:t>
                  </a:r>
                  <a:r>
                    <a:rPr lang="fr-CI" b="1" dirty="0" smtClean="0">
                      <a:ln>
                        <a:solidFill>
                          <a:schemeClr val="bg1">
                            <a:lumMod val="95000"/>
                          </a:schemeClr>
                        </a:solidFill>
                      </a:ln>
                      <a:solidFill>
                        <a:schemeClr val="bg1"/>
                      </a:solidFill>
                      <a:latin typeface="Trebuchet MS" panose="020B0603020202020204" pitchFamily="34" charset="0"/>
                    </a:rPr>
                    <a:t>CONCEPTUELLE</a:t>
                  </a:r>
                  <a:endParaRPr lang="en-US" b="1" dirty="0">
                    <a:ln>
                      <a:solidFill>
                        <a:schemeClr val="bg1">
                          <a:lumMod val="95000"/>
                        </a:schemeClr>
                      </a:solidFill>
                    </a:ln>
                    <a:solidFill>
                      <a:schemeClr val="bg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384601" y="1015983"/>
            <a:ext cx="3068535"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a:ln>
                  <a:solidFill>
                    <a:schemeClr val="bg1"/>
                  </a:solidFill>
                </a:ln>
                <a:solidFill>
                  <a:schemeClr val="accent5">
                    <a:lumMod val="75000"/>
                  </a:schemeClr>
                </a:solidFill>
                <a:latin typeface="Trebuchet MS" panose="020B0603020202020204" pitchFamily="34" charset="0"/>
              </a:rPr>
              <a:t>D</a:t>
            </a:r>
            <a:r>
              <a:rPr lang="fr-FR" sz="2400" b="1" dirty="0" smtClean="0">
                <a:ln>
                  <a:solidFill>
                    <a:schemeClr val="bg1"/>
                  </a:solidFill>
                </a:ln>
                <a:solidFill>
                  <a:schemeClr val="accent5">
                    <a:lumMod val="75000"/>
                  </a:schemeClr>
                </a:solidFill>
                <a:latin typeface="Trebuchet MS" panose="020B0603020202020204" pitchFamily="34" charset="0"/>
              </a:rPr>
              <a:t>éclinaison du PU</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59" name="Groupe 58"/>
          <p:cNvGrpSpPr/>
          <p:nvPr/>
        </p:nvGrpSpPr>
        <p:grpSpPr>
          <a:xfrm>
            <a:off x="596900" y="1506650"/>
            <a:ext cx="7010400" cy="1895406"/>
            <a:chOff x="1629706" y="1970982"/>
            <a:chExt cx="6293354" cy="2092211"/>
          </a:xfrm>
        </p:grpSpPr>
        <p:sp>
          <p:nvSpPr>
            <p:cNvPr id="60" name="ZoneTexte 59"/>
            <p:cNvSpPr txBox="1"/>
            <p:nvPr/>
          </p:nvSpPr>
          <p:spPr>
            <a:xfrm>
              <a:off x="1629706" y="1970982"/>
              <a:ext cx="5725517" cy="509601"/>
            </a:xfrm>
            <a:prstGeom prst="rect">
              <a:avLst/>
            </a:prstGeom>
            <a:noFill/>
          </p:spPr>
          <p:txBody>
            <a:bodyPr wrap="square" rtlCol="0">
              <a:spAutoFit/>
            </a:bodyPr>
            <a:lstStyle/>
            <a:p>
              <a:pPr marL="342900" indent="-342900">
                <a:buBlip>
                  <a:blip r:embed="rId5"/>
                </a:buBlip>
              </a:pPr>
              <a:r>
                <a:rPr lang="fr-FR" sz="2400" dirty="0">
                  <a:latin typeface="Trebuchet MS" panose="020B0603020202020204" pitchFamily="34" charset="0"/>
                  <a:cs typeface="Arial" pitchFamily="34" charset="0"/>
                </a:rPr>
                <a:t>Le Rational </a:t>
              </a:r>
              <a:r>
                <a:rPr lang="fr-FR" sz="2400" dirty="0" err="1">
                  <a:latin typeface="Trebuchet MS" panose="020B0603020202020204" pitchFamily="34" charset="0"/>
                  <a:cs typeface="Arial" pitchFamily="34" charset="0"/>
                </a:rPr>
                <a:t>Unified</a:t>
              </a:r>
              <a:r>
                <a:rPr lang="fr-FR" sz="2400" dirty="0">
                  <a:latin typeface="Trebuchet MS" panose="020B0603020202020204" pitchFamily="34" charset="0"/>
                  <a:cs typeface="Arial" pitchFamily="34" charset="0"/>
                </a:rPr>
                <a:t> Process </a:t>
              </a:r>
              <a:r>
                <a:rPr lang="fr-FR" sz="2400" dirty="0">
                  <a:latin typeface="Trebuchet MS" panose="020B0603020202020204" pitchFamily="34" charset="0"/>
                </a:rPr>
                <a:t>(</a:t>
              </a:r>
              <a:r>
                <a:rPr lang="fr-FR" sz="2400" b="1" dirty="0">
                  <a:latin typeface="Trebuchet MS" panose="020B0603020202020204" pitchFamily="34" charset="0"/>
                </a:rPr>
                <a:t>RUP</a:t>
              </a:r>
              <a:r>
                <a:rPr lang="fr-FR" sz="2400" dirty="0" smtClean="0">
                  <a:latin typeface="Trebuchet MS" panose="020B0603020202020204" pitchFamily="34" charset="0"/>
                </a:rPr>
                <a:t>)</a:t>
              </a:r>
              <a:endParaRPr lang="fr-FR" sz="2400" dirty="0">
                <a:latin typeface="Trebuchet MS" panose="020B0603020202020204" pitchFamily="34" charset="0"/>
              </a:endParaRPr>
            </a:p>
          </p:txBody>
        </p:sp>
        <p:sp>
          <p:nvSpPr>
            <p:cNvPr id="61" name="ZoneTexte 60"/>
            <p:cNvSpPr txBox="1"/>
            <p:nvPr/>
          </p:nvSpPr>
          <p:spPr>
            <a:xfrm>
              <a:off x="1677005" y="2729624"/>
              <a:ext cx="6246055" cy="509601"/>
            </a:xfrm>
            <a:prstGeom prst="rect">
              <a:avLst/>
            </a:prstGeom>
            <a:noFill/>
          </p:spPr>
          <p:txBody>
            <a:bodyPr wrap="square" rtlCol="0">
              <a:spAutoFit/>
            </a:bodyPr>
            <a:lstStyle/>
            <a:p>
              <a:pPr marL="342900" indent="-342900">
                <a:buBlip>
                  <a:blip r:embed="rId5"/>
                </a:buBlip>
              </a:pPr>
              <a:r>
                <a:rPr lang="fr-FR" sz="2400" dirty="0">
                  <a:latin typeface="Trebuchet MS" panose="020B0603020202020204" pitchFamily="34" charset="0"/>
                  <a:cs typeface="Arial" pitchFamily="34" charset="0"/>
                </a:rPr>
                <a:t>L’ </a:t>
              </a:r>
              <a:r>
                <a:rPr lang="fr-FR" sz="2400" dirty="0" err="1">
                  <a:latin typeface="Trebuchet MS" panose="020B0603020202020204" pitchFamily="34" charset="0"/>
                  <a:cs typeface="Arial" pitchFamily="34" charset="0"/>
                </a:rPr>
                <a:t>eXtrem</a:t>
              </a:r>
              <a:r>
                <a:rPr lang="fr-FR" sz="2400" dirty="0">
                  <a:latin typeface="Trebuchet MS" panose="020B0603020202020204" pitchFamily="34" charset="0"/>
                  <a:cs typeface="Arial" pitchFamily="34" charset="0"/>
                </a:rPr>
                <a:t> </a:t>
              </a:r>
              <a:r>
                <a:rPr lang="fr-FR" sz="2400" dirty="0" err="1">
                  <a:latin typeface="Trebuchet MS" panose="020B0603020202020204" pitchFamily="34" charset="0"/>
                  <a:cs typeface="Arial" pitchFamily="34" charset="0"/>
                </a:rPr>
                <a:t>Programming</a:t>
              </a:r>
              <a:r>
                <a:rPr lang="fr-FR" sz="2400" dirty="0">
                  <a:latin typeface="Trebuchet MS" panose="020B0603020202020204" pitchFamily="34" charset="0"/>
                  <a:cs typeface="Arial" pitchFamily="34" charset="0"/>
                </a:rPr>
                <a:t> </a:t>
              </a:r>
              <a:r>
                <a:rPr lang="fr-FR" sz="2400" dirty="0" err="1">
                  <a:latin typeface="Trebuchet MS" panose="020B0603020202020204" pitchFamily="34" charset="0"/>
                  <a:cs typeface="Arial" pitchFamily="34" charset="0"/>
                </a:rPr>
                <a:t>Unified</a:t>
              </a:r>
              <a:r>
                <a:rPr lang="fr-FR" sz="2400" dirty="0">
                  <a:latin typeface="Trebuchet MS" panose="020B0603020202020204" pitchFamily="34" charset="0"/>
                  <a:cs typeface="Arial" pitchFamily="34" charset="0"/>
                </a:rPr>
                <a:t> Process </a:t>
              </a:r>
              <a:r>
                <a:rPr lang="fr-FR" sz="2400" dirty="0">
                  <a:latin typeface="Trebuchet MS" panose="020B0603020202020204" pitchFamily="34" charset="0"/>
                </a:rPr>
                <a:t>(</a:t>
              </a:r>
              <a:r>
                <a:rPr lang="fr-FR" sz="2400" b="1" dirty="0">
                  <a:latin typeface="Trebuchet MS" panose="020B0603020202020204" pitchFamily="34" charset="0"/>
                </a:rPr>
                <a:t>XUP</a:t>
              </a:r>
              <a:r>
                <a:rPr lang="fr-FR" sz="2400" dirty="0" smtClean="0">
                  <a:latin typeface="Trebuchet MS" panose="020B0603020202020204" pitchFamily="34" charset="0"/>
                </a:rPr>
                <a:t>)</a:t>
              </a:r>
              <a:endParaRPr lang="fr-FR" sz="2400" dirty="0">
                <a:latin typeface="Trebuchet MS" panose="020B0603020202020204" pitchFamily="34" charset="0"/>
              </a:endParaRPr>
            </a:p>
          </p:txBody>
        </p:sp>
        <p:sp>
          <p:nvSpPr>
            <p:cNvPr id="62" name="ZoneTexte 61"/>
            <p:cNvSpPr txBox="1"/>
            <p:nvPr/>
          </p:nvSpPr>
          <p:spPr>
            <a:xfrm>
              <a:off x="1677004" y="3553595"/>
              <a:ext cx="6246056" cy="509598"/>
            </a:xfrm>
            <a:prstGeom prst="rect">
              <a:avLst/>
            </a:prstGeom>
            <a:noFill/>
          </p:spPr>
          <p:txBody>
            <a:bodyPr wrap="square" rtlCol="0">
              <a:spAutoFit/>
            </a:bodyPr>
            <a:lstStyle/>
            <a:p>
              <a:pPr marL="342900" indent="-342900">
                <a:buBlip>
                  <a:blip r:embed="rId5"/>
                </a:buBlip>
              </a:pPr>
              <a:r>
                <a:rPr lang="fr-FR" sz="2400" dirty="0">
                  <a:latin typeface="Trebuchet MS" panose="020B0603020202020204" pitchFamily="34" charset="0"/>
                  <a:cs typeface="Arial" pitchFamily="34" charset="0"/>
                </a:rPr>
                <a:t>Le </a:t>
              </a:r>
              <a:r>
                <a:rPr lang="fr-FR" sz="2400" dirty="0" err="1">
                  <a:latin typeface="Trebuchet MS" panose="020B0603020202020204" pitchFamily="34" charset="0"/>
                  <a:cs typeface="Arial" pitchFamily="34" charset="0"/>
                </a:rPr>
                <a:t>Two</a:t>
              </a:r>
              <a:r>
                <a:rPr lang="fr-FR" sz="2400" dirty="0">
                  <a:latin typeface="Trebuchet MS" panose="020B0603020202020204" pitchFamily="34" charset="0"/>
                  <a:cs typeface="Arial" pitchFamily="34" charset="0"/>
                </a:rPr>
                <a:t> </a:t>
              </a:r>
              <a:r>
                <a:rPr lang="fr-FR" sz="2400" dirty="0" err="1">
                  <a:latin typeface="Trebuchet MS" panose="020B0603020202020204" pitchFamily="34" charset="0"/>
                  <a:cs typeface="Arial" pitchFamily="34" charset="0"/>
                </a:rPr>
                <a:t>Tracks</a:t>
              </a:r>
              <a:r>
                <a:rPr lang="fr-FR" sz="2400" dirty="0">
                  <a:latin typeface="Trebuchet MS" panose="020B0603020202020204" pitchFamily="34" charset="0"/>
                  <a:cs typeface="Arial" pitchFamily="34" charset="0"/>
                </a:rPr>
                <a:t> </a:t>
              </a:r>
              <a:r>
                <a:rPr lang="fr-FR" sz="2400" dirty="0" err="1">
                  <a:latin typeface="Trebuchet MS" panose="020B0603020202020204" pitchFamily="34" charset="0"/>
                  <a:cs typeface="Arial" pitchFamily="34" charset="0"/>
                </a:rPr>
                <a:t>Unified</a:t>
              </a:r>
              <a:r>
                <a:rPr lang="fr-FR" sz="2400" dirty="0">
                  <a:latin typeface="Trebuchet MS" panose="020B0603020202020204" pitchFamily="34" charset="0"/>
                  <a:cs typeface="Arial" pitchFamily="34" charset="0"/>
                </a:rPr>
                <a:t> Process (</a:t>
              </a:r>
              <a:r>
                <a:rPr lang="fr-FR" sz="2400" b="1" dirty="0">
                  <a:latin typeface="Trebuchet MS" panose="020B0603020202020204" pitchFamily="34" charset="0"/>
                  <a:cs typeface="Arial" pitchFamily="34" charset="0"/>
                </a:rPr>
                <a:t>2TUP</a:t>
              </a:r>
              <a:r>
                <a:rPr lang="fr-FR" sz="2400" dirty="0">
                  <a:latin typeface="Trebuchet MS" panose="020B0603020202020204" pitchFamily="34" charset="0"/>
                  <a:cs typeface="Arial" pitchFamily="34" charset="0"/>
                </a:rPr>
                <a:t>) </a:t>
              </a:r>
            </a:p>
          </p:txBody>
        </p:sp>
      </p:grpSp>
      <p:sp>
        <p:nvSpPr>
          <p:cNvPr id="63" name="ZoneTexte 62"/>
          <p:cNvSpPr txBox="1"/>
          <p:nvPr/>
        </p:nvSpPr>
        <p:spPr>
          <a:xfrm>
            <a:off x="308610" y="3666454"/>
            <a:ext cx="8898890" cy="2308324"/>
          </a:xfrm>
          <a:prstGeom prst="rect">
            <a:avLst/>
          </a:prstGeom>
          <a:noFill/>
        </p:spPr>
        <p:txBody>
          <a:bodyPr wrap="square" rtlCol="0">
            <a:spAutoFit/>
          </a:bodyPr>
          <a:lstStyle/>
          <a:p>
            <a:pPr marL="2628900" lvl="5" indent="-342900">
              <a:lnSpc>
                <a:spcPct val="150000"/>
              </a:lnSpc>
              <a:buFont typeface="Wingdings" panose="05000000000000000000" pitchFamily="2" charset="2"/>
              <a:buChar char="q"/>
            </a:pPr>
            <a:r>
              <a:rPr lang="fr-FR" sz="2400" dirty="0">
                <a:solidFill>
                  <a:schemeClr val="accent5"/>
                </a:solidFill>
                <a:latin typeface="Trebuchet MS" panose="020B0603020202020204" pitchFamily="34" charset="0"/>
                <a:cs typeface="Arial" pitchFamily="34" charset="0"/>
              </a:rPr>
              <a:t>Choix du 2TUP</a:t>
            </a:r>
          </a:p>
          <a:p>
            <a:pPr marL="342900" indent="-342900">
              <a:lnSpc>
                <a:spcPct val="150000"/>
              </a:lnSpc>
              <a:buBlip>
                <a:blip r:embed="rId5"/>
              </a:buBlip>
            </a:pPr>
            <a:r>
              <a:rPr lang="fr-FR" sz="2400" dirty="0">
                <a:latin typeface="Trebuchet MS" panose="020B0603020202020204" pitchFamily="34" charset="0"/>
                <a:cs typeface="Arial" pitchFamily="34" charset="0"/>
              </a:rPr>
              <a:t>Prise en compte les contraintes liées aux changements du </a:t>
            </a:r>
            <a:r>
              <a:rPr lang="fr-FR" sz="2400" dirty="0" smtClean="0">
                <a:latin typeface="Trebuchet MS" panose="020B0603020202020204" pitchFamily="34" charset="0"/>
                <a:cs typeface="Arial" pitchFamily="34" charset="0"/>
              </a:rPr>
              <a:t>SI</a:t>
            </a:r>
          </a:p>
          <a:p>
            <a:pPr marL="342900" indent="-342900">
              <a:lnSpc>
                <a:spcPct val="150000"/>
              </a:lnSpc>
              <a:buBlip>
                <a:blip r:embed="rId5"/>
              </a:buBlip>
            </a:pPr>
            <a:r>
              <a:rPr lang="fr-FR" sz="2400" dirty="0" smtClean="0">
                <a:latin typeface="Trebuchet MS" panose="020B0603020202020204" pitchFamily="34" charset="0"/>
                <a:cs typeface="Arial" pitchFamily="34" charset="0"/>
              </a:rPr>
              <a:t>Possibilité </a:t>
            </a:r>
            <a:r>
              <a:rPr lang="fr-FR" sz="2400" dirty="0">
                <a:latin typeface="Trebuchet MS" panose="020B0603020202020204" pitchFamily="34" charset="0"/>
                <a:cs typeface="Arial" pitchFamily="34" charset="0"/>
              </a:rPr>
              <a:t>de décomposer le problème suivant un axe fonctionnel et un axe technique</a:t>
            </a:r>
          </a:p>
        </p:txBody>
      </p:sp>
      <p:grpSp>
        <p:nvGrpSpPr>
          <p:cNvPr id="23" name="Groupe 22"/>
          <p:cNvGrpSpPr/>
          <p:nvPr/>
        </p:nvGrpSpPr>
        <p:grpSpPr>
          <a:xfrm>
            <a:off x="574877" y="542071"/>
            <a:ext cx="7410859" cy="461665"/>
            <a:chOff x="772883" y="1725568"/>
            <a:chExt cx="7410859" cy="461665"/>
          </a:xfrm>
        </p:grpSpPr>
        <p:sp>
          <p:nvSpPr>
            <p:cNvPr id="25" name="ZoneTexte 24"/>
            <p:cNvSpPr txBox="1"/>
            <p:nvPr/>
          </p:nvSpPr>
          <p:spPr>
            <a:xfrm>
              <a:off x="772883" y="1725568"/>
              <a:ext cx="5148590" cy="461665"/>
            </a:xfrm>
            <a:prstGeom prst="rect">
              <a:avLst/>
            </a:prstGeom>
            <a:noFill/>
          </p:spPr>
          <p:txBody>
            <a:bodyPr wrap="square" rtlCol="0">
              <a:spAutoFit/>
            </a:bodyPr>
            <a:lstStyle/>
            <a:p>
              <a:pPr algn="ctr"/>
              <a:r>
                <a:rPr lang="fr-FR" sz="2400" b="1" dirty="0">
                  <a:solidFill>
                    <a:srgbClr val="ED7D31"/>
                  </a:solidFill>
                  <a:latin typeface="Trebuchet MS" panose="020B0603020202020204" pitchFamily="34" charset="0"/>
                </a:rPr>
                <a:t>CHOIX DE LA METHODE D’ANALYSE</a:t>
              </a:r>
              <a:endParaRPr lang="fr-FR" sz="2400" b="1" dirty="0">
                <a:solidFill>
                  <a:srgbClr val="ED7D31"/>
                </a:solidFill>
                <a:latin typeface="Trebuchet MS" panose="020B0603020202020204" pitchFamily="34" charset="0"/>
              </a:endParaRPr>
            </a:p>
          </p:txBody>
        </p:sp>
        <p:sp>
          <p:nvSpPr>
            <p:cNvPr id="26"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1455670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1000"/>
                                        <p:tgtEl>
                                          <p:spTgt spid="59"/>
                                        </p:tgtEl>
                                      </p:cBhvr>
                                    </p:animEffect>
                                    <p:anim calcmode="lin" valueType="num">
                                      <p:cBhvr>
                                        <p:cTn id="13" dur="1000" fill="hold"/>
                                        <p:tgtEl>
                                          <p:spTgt spid="59"/>
                                        </p:tgtEl>
                                        <p:attrNameLst>
                                          <p:attrName>ppt_x</p:attrName>
                                        </p:attrNameLst>
                                      </p:cBhvr>
                                      <p:tavLst>
                                        <p:tav tm="0">
                                          <p:val>
                                            <p:strVal val="#ppt_x"/>
                                          </p:val>
                                        </p:tav>
                                        <p:tav tm="100000">
                                          <p:val>
                                            <p:strVal val="#ppt_x"/>
                                          </p:val>
                                        </p:tav>
                                      </p:tavLst>
                                    </p:anim>
                                    <p:anim calcmode="lin" valueType="num">
                                      <p:cBhvr>
                                        <p:cTn id="1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1000"/>
                                        <p:tgtEl>
                                          <p:spTgt spid="63"/>
                                        </p:tgtEl>
                                      </p:cBhvr>
                                    </p:animEffect>
                                    <p:anim calcmode="lin" valueType="num">
                                      <p:cBhvr>
                                        <p:cTn id="20" dur="1000" fill="hold"/>
                                        <p:tgtEl>
                                          <p:spTgt spid="63"/>
                                        </p:tgtEl>
                                        <p:attrNameLst>
                                          <p:attrName>ppt_x</p:attrName>
                                        </p:attrNameLst>
                                      </p:cBhvr>
                                      <p:tavLst>
                                        <p:tav tm="0">
                                          <p:val>
                                            <p:strVal val="#ppt_x"/>
                                          </p:val>
                                        </p:tav>
                                        <p:tav tm="100000">
                                          <p:val>
                                            <p:strVal val="#ppt_x"/>
                                          </p:val>
                                        </p:tav>
                                      </p:tavLst>
                                    </p:anim>
                                    <p:anim calcmode="lin" valueType="num">
                                      <p:cBhvr>
                                        <p:cTn id="2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17</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63553" y="118062"/>
                <a:ext cx="7364295" cy="422489"/>
                <a:chOff x="1284739" y="-95377"/>
                <a:chExt cx="9819055" cy="563318"/>
              </a:xfrm>
            </p:grpSpPr>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24" name="Rectangle 23"/>
                <p:cNvSpPr/>
                <p:nvPr/>
              </p:nvSpPr>
              <p:spPr>
                <a:xfrm>
                  <a:off x="4319792" y="-95377"/>
                  <a:ext cx="3512574"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a:t>
                  </a:r>
                  <a:r>
                    <a:rPr lang="fr-CI" b="1" dirty="0" smtClean="0">
                      <a:ln>
                        <a:solidFill>
                          <a:schemeClr val="bg1">
                            <a:lumMod val="95000"/>
                          </a:schemeClr>
                        </a:solidFill>
                      </a:ln>
                      <a:solidFill>
                        <a:schemeClr val="bg1"/>
                      </a:solidFill>
                      <a:latin typeface="Trebuchet MS" panose="020B0603020202020204" pitchFamily="34" charset="0"/>
                    </a:rPr>
                    <a:t>CONCEPTUELLE</a:t>
                  </a:r>
                  <a:endParaRPr lang="en-US" b="1" dirty="0">
                    <a:ln>
                      <a:solidFill>
                        <a:schemeClr val="bg1">
                          <a:lumMod val="95000"/>
                        </a:schemeClr>
                      </a:solidFill>
                    </a:ln>
                    <a:solidFill>
                      <a:schemeClr val="bg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116456" y="984083"/>
            <a:ext cx="5449969"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Diagramme de cas d’utilisation</a:t>
            </a:r>
            <a:endParaRPr lang="fr-FR" sz="2400" b="1" dirty="0">
              <a:ln>
                <a:solidFill>
                  <a:schemeClr val="bg1"/>
                </a:solidFill>
              </a:ln>
              <a:solidFill>
                <a:schemeClr val="accent5">
                  <a:lumMod val="75000"/>
                </a:schemeClr>
              </a:solidFill>
              <a:latin typeface="Trebuchet MS" panose="020B0603020202020204" pitchFamily="34" charset="0"/>
            </a:endParaRPr>
          </a:p>
        </p:txBody>
      </p:sp>
      <p:pic>
        <p:nvPicPr>
          <p:cNvPr id="20" name="Image 19" descr="C:\Users\EL HADJ OUATTARA\Desktop\MON_PFE\use_case_uniq42.jpg"/>
          <p:cNvPicPr/>
          <p:nvPr/>
        </p:nvPicPr>
        <p:blipFill>
          <a:blip r:embed="rId5">
            <a:extLst>
              <a:ext uri="{28A0092B-C50C-407E-A947-70E740481C1C}">
                <a14:useLocalDpi xmlns:a14="http://schemas.microsoft.com/office/drawing/2010/main" val="0"/>
              </a:ext>
            </a:extLst>
          </a:blip>
          <a:srcRect/>
          <a:stretch>
            <a:fillRect/>
          </a:stretch>
        </p:blipFill>
        <p:spPr bwMode="auto">
          <a:xfrm>
            <a:off x="1249045" y="1397577"/>
            <a:ext cx="6645910" cy="5039510"/>
          </a:xfrm>
          <a:prstGeom prst="rect">
            <a:avLst/>
          </a:prstGeom>
          <a:noFill/>
          <a:ln>
            <a:noFill/>
          </a:ln>
        </p:spPr>
      </p:pic>
      <p:grpSp>
        <p:nvGrpSpPr>
          <p:cNvPr id="21" name="Groupe 20"/>
          <p:cNvGrpSpPr/>
          <p:nvPr/>
        </p:nvGrpSpPr>
        <p:grpSpPr>
          <a:xfrm>
            <a:off x="574877" y="542071"/>
            <a:ext cx="7410859" cy="461665"/>
            <a:chOff x="772883" y="1725568"/>
            <a:chExt cx="7410859" cy="461665"/>
          </a:xfrm>
        </p:grpSpPr>
        <p:sp>
          <p:nvSpPr>
            <p:cNvPr id="25" name="ZoneTexte 24"/>
            <p:cNvSpPr txBox="1"/>
            <p:nvPr/>
          </p:nvSpPr>
          <p:spPr>
            <a:xfrm>
              <a:off x="772883" y="1725568"/>
              <a:ext cx="4183390" cy="461665"/>
            </a:xfrm>
            <a:prstGeom prst="rect">
              <a:avLst/>
            </a:prstGeom>
            <a:noFill/>
          </p:spPr>
          <p:txBody>
            <a:bodyPr wrap="square" rtlCol="0">
              <a:spAutoFit/>
            </a:bodyPr>
            <a:lstStyle/>
            <a:p>
              <a:pPr algn="ctr"/>
              <a:r>
                <a:rPr lang="fr-FR" sz="2400" b="1" dirty="0" smtClean="0">
                  <a:solidFill>
                    <a:srgbClr val="ED7D31"/>
                  </a:solidFill>
                  <a:latin typeface="Trebuchet MS" panose="020B0603020202020204" pitchFamily="34" charset="0"/>
                </a:rPr>
                <a:t>MODELISATION DU SYSTEME</a:t>
              </a:r>
              <a:endParaRPr lang="fr-FR" sz="2400" b="1" dirty="0">
                <a:solidFill>
                  <a:srgbClr val="ED7D31"/>
                </a:solidFill>
                <a:latin typeface="Trebuchet MS" panose="020B0603020202020204" pitchFamily="34" charset="0"/>
              </a:endParaRPr>
            </a:p>
          </p:txBody>
        </p:sp>
        <p:sp>
          <p:nvSpPr>
            <p:cNvPr id="26"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3183643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18</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63553" y="101129"/>
                <a:ext cx="7364295" cy="432573"/>
                <a:chOff x="1284739" y="-117954"/>
                <a:chExt cx="9819055" cy="576763"/>
              </a:xfrm>
            </p:grpSpPr>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24" name="Rectangle 23"/>
                <p:cNvSpPr/>
                <p:nvPr/>
              </p:nvSpPr>
              <p:spPr>
                <a:xfrm>
                  <a:off x="4319792" y="-117954"/>
                  <a:ext cx="3512574" cy="563317"/>
                </a:xfrm>
                <a:prstGeom prst="rect">
                  <a:avLst/>
                </a:prstGeom>
                <a:solidFill>
                  <a:srgbClr val="ED8C20"/>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a:t>
                  </a:r>
                  <a:r>
                    <a:rPr lang="fr-CI" b="1" dirty="0" smtClean="0">
                      <a:ln>
                        <a:solidFill>
                          <a:schemeClr val="bg1">
                            <a:lumMod val="95000"/>
                          </a:schemeClr>
                        </a:solidFill>
                      </a:ln>
                      <a:solidFill>
                        <a:schemeClr val="bg1"/>
                      </a:solidFill>
                      <a:latin typeface="Trebuchet MS" panose="020B0603020202020204" pitchFamily="34" charset="0"/>
                    </a:rPr>
                    <a:t>CONCEPTUELLE</a:t>
                  </a:r>
                  <a:endParaRPr lang="en-US" b="1" dirty="0">
                    <a:ln>
                      <a:solidFill>
                        <a:schemeClr val="bg1">
                          <a:lumMod val="95000"/>
                        </a:schemeClr>
                      </a:solidFill>
                    </a:ln>
                    <a:solidFill>
                      <a:schemeClr val="bg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3458632" y="974644"/>
            <a:ext cx="3568701"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Diagramme de classe</a:t>
            </a:r>
            <a:endParaRPr lang="fr-FR" sz="2400" b="1" dirty="0">
              <a:ln>
                <a:solidFill>
                  <a:schemeClr val="bg1"/>
                </a:solidFill>
              </a:ln>
              <a:solidFill>
                <a:schemeClr val="accent5">
                  <a:lumMod val="75000"/>
                </a:schemeClr>
              </a:solidFill>
              <a:latin typeface="Trebuchet MS" panose="020B0603020202020204" pitchFamily="34" charset="0"/>
            </a:endParaRPr>
          </a:p>
        </p:txBody>
      </p:sp>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265" y="1446102"/>
            <a:ext cx="8829936" cy="4940185"/>
          </a:xfrm>
          <a:prstGeom prst="rect">
            <a:avLst/>
          </a:prstGeom>
        </p:spPr>
      </p:pic>
      <p:grpSp>
        <p:nvGrpSpPr>
          <p:cNvPr id="25" name="Groupe 24"/>
          <p:cNvGrpSpPr/>
          <p:nvPr/>
        </p:nvGrpSpPr>
        <p:grpSpPr>
          <a:xfrm>
            <a:off x="574877" y="491272"/>
            <a:ext cx="7410859" cy="461665"/>
            <a:chOff x="772883" y="1725568"/>
            <a:chExt cx="7410859" cy="461665"/>
          </a:xfrm>
        </p:grpSpPr>
        <p:sp>
          <p:nvSpPr>
            <p:cNvPr id="26" name="ZoneTexte 25"/>
            <p:cNvSpPr txBox="1"/>
            <p:nvPr/>
          </p:nvSpPr>
          <p:spPr>
            <a:xfrm>
              <a:off x="772883" y="1725568"/>
              <a:ext cx="4183390" cy="461665"/>
            </a:xfrm>
            <a:prstGeom prst="rect">
              <a:avLst/>
            </a:prstGeom>
            <a:noFill/>
          </p:spPr>
          <p:txBody>
            <a:bodyPr wrap="square" rtlCol="0">
              <a:spAutoFit/>
            </a:bodyPr>
            <a:lstStyle/>
            <a:p>
              <a:pPr algn="ctr"/>
              <a:r>
                <a:rPr lang="fr-FR" sz="2400" b="1" dirty="0" smtClean="0">
                  <a:solidFill>
                    <a:srgbClr val="ED7D31"/>
                  </a:solidFill>
                  <a:latin typeface="Trebuchet MS" panose="020B0603020202020204" pitchFamily="34" charset="0"/>
                </a:rPr>
                <a:t>MODELISATION DU SYSTEME</a:t>
              </a:r>
              <a:endParaRPr lang="fr-FR" sz="2400" b="1" dirty="0">
                <a:solidFill>
                  <a:srgbClr val="ED7D31"/>
                </a:solidFill>
                <a:latin typeface="Trebuchet MS" panose="020B0603020202020204" pitchFamily="34" charset="0"/>
              </a:endParaRPr>
            </a:p>
          </p:txBody>
        </p:sp>
        <p:sp>
          <p:nvSpPr>
            <p:cNvPr id="27"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3778118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19</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63553" y="118062"/>
                <a:ext cx="7364295" cy="422489"/>
                <a:chOff x="1284739" y="-95377"/>
                <a:chExt cx="9819055" cy="563318"/>
              </a:xfrm>
            </p:grpSpPr>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24" name="Rectangle 23"/>
                <p:cNvSpPr/>
                <p:nvPr/>
              </p:nvSpPr>
              <p:spPr>
                <a:xfrm>
                  <a:off x="4319792" y="-95377"/>
                  <a:ext cx="3512574"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a:t>
                  </a:r>
                  <a:r>
                    <a:rPr lang="fr-CI" b="1" dirty="0" smtClean="0">
                      <a:ln>
                        <a:solidFill>
                          <a:schemeClr val="bg1">
                            <a:lumMod val="95000"/>
                          </a:schemeClr>
                        </a:solidFill>
                      </a:ln>
                      <a:solidFill>
                        <a:schemeClr val="bg1"/>
                      </a:solidFill>
                      <a:latin typeface="Trebuchet MS" panose="020B0603020202020204" pitchFamily="34" charset="0"/>
                    </a:rPr>
                    <a:t>CONCEPTUELLE</a:t>
                  </a:r>
                  <a:endParaRPr lang="en-US" b="1" dirty="0">
                    <a:ln>
                      <a:solidFill>
                        <a:schemeClr val="bg1">
                          <a:lumMod val="95000"/>
                        </a:schemeClr>
                      </a:solidFill>
                    </a:ln>
                    <a:solidFill>
                      <a:schemeClr val="bg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1832262" y="990739"/>
            <a:ext cx="3962402"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Diagramme de séquence</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21" name="Groupe 20"/>
          <p:cNvGrpSpPr/>
          <p:nvPr/>
        </p:nvGrpSpPr>
        <p:grpSpPr>
          <a:xfrm>
            <a:off x="574877" y="542071"/>
            <a:ext cx="7410859" cy="461665"/>
            <a:chOff x="772883" y="1725568"/>
            <a:chExt cx="7410859" cy="461665"/>
          </a:xfrm>
        </p:grpSpPr>
        <p:sp>
          <p:nvSpPr>
            <p:cNvPr id="25" name="ZoneTexte 24"/>
            <p:cNvSpPr txBox="1"/>
            <p:nvPr/>
          </p:nvSpPr>
          <p:spPr>
            <a:xfrm>
              <a:off x="772883" y="1725568"/>
              <a:ext cx="4183390" cy="461665"/>
            </a:xfrm>
            <a:prstGeom prst="rect">
              <a:avLst/>
            </a:prstGeom>
            <a:noFill/>
          </p:spPr>
          <p:txBody>
            <a:bodyPr wrap="square" rtlCol="0">
              <a:spAutoFit/>
            </a:bodyPr>
            <a:lstStyle/>
            <a:p>
              <a:pPr algn="ctr"/>
              <a:r>
                <a:rPr lang="fr-FR" sz="2400" b="1" dirty="0" smtClean="0">
                  <a:solidFill>
                    <a:srgbClr val="ED7D31"/>
                  </a:solidFill>
                  <a:latin typeface="Trebuchet MS" panose="020B0603020202020204" pitchFamily="34" charset="0"/>
                </a:rPr>
                <a:t>MODELISATION DU SYSTEME</a:t>
              </a:r>
              <a:endParaRPr lang="fr-FR" sz="2400" b="1" dirty="0">
                <a:solidFill>
                  <a:srgbClr val="ED7D31"/>
                </a:solidFill>
                <a:latin typeface="Trebuchet MS" panose="020B0603020202020204" pitchFamily="34" charset="0"/>
              </a:endParaRPr>
            </a:p>
          </p:txBody>
        </p:sp>
        <p:sp>
          <p:nvSpPr>
            <p:cNvPr id="26"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3708922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3394129" y="6505849"/>
            <a:ext cx="343772" cy="308609"/>
          </a:xfrm>
          <a:solidFill>
            <a:srgbClr val="ED7D3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a:t>
            </a:fld>
            <a:endParaRPr lang="en-US" sz="2000" dirty="0">
              <a:solidFill>
                <a:schemeClr val="bg1"/>
              </a:solidFill>
            </a:endParaRPr>
          </a:p>
        </p:txBody>
      </p:sp>
      <p:pic>
        <p:nvPicPr>
          <p:cNvPr id="20" name="Image 19"/>
          <p:cNvPicPr>
            <a:picLocks noChangeAspect="1"/>
          </p:cNvPicPr>
          <p:nvPr/>
        </p:nvPicPr>
        <p:blipFill rotWithShape="1">
          <a:blip r:embed="rId3" cstate="print">
            <a:extLst>
              <a:ext uri="{28A0092B-C50C-407E-A947-70E740481C1C}">
                <a14:useLocalDpi xmlns:a14="http://schemas.microsoft.com/office/drawing/2010/main" val="0"/>
              </a:ext>
            </a:extLst>
          </a:blip>
          <a:srcRect l="3223" t="5109" r="79603" b="71403"/>
          <a:stretch/>
        </p:blipFill>
        <p:spPr>
          <a:xfrm>
            <a:off x="269053" y="233315"/>
            <a:ext cx="618419" cy="598981"/>
          </a:xfrm>
          <a:prstGeom prst="rect">
            <a:avLst/>
          </a:prstGeom>
        </p:spPr>
      </p:pic>
      <p:pic>
        <p:nvPicPr>
          <p:cNvPr id="19" name="Imag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731" y="353730"/>
            <a:ext cx="1006580" cy="5032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578262" y="1033449"/>
            <a:ext cx="8298099" cy="1108075"/>
            <a:chOff x="666556" y="1017283"/>
            <a:chExt cx="8298099" cy="1108075"/>
          </a:xfrm>
        </p:grpSpPr>
        <p:grpSp>
          <p:nvGrpSpPr>
            <p:cNvPr id="10" name="Groupe 9"/>
            <p:cNvGrpSpPr/>
            <p:nvPr/>
          </p:nvGrpSpPr>
          <p:grpSpPr>
            <a:xfrm>
              <a:off x="666556" y="1017283"/>
              <a:ext cx="4450937" cy="1108075"/>
              <a:chOff x="666556" y="1017283"/>
              <a:chExt cx="4450937" cy="1108075"/>
            </a:xfrm>
          </p:grpSpPr>
          <p:sp>
            <p:nvSpPr>
              <p:cNvPr id="12" name="ZoneTexte 11"/>
              <p:cNvSpPr txBox="1"/>
              <p:nvPr/>
            </p:nvSpPr>
            <p:spPr>
              <a:xfrm>
                <a:off x="1869032" y="1440291"/>
                <a:ext cx="3248461" cy="584775"/>
              </a:xfrm>
              <a:prstGeom prst="rect">
                <a:avLst/>
              </a:prstGeom>
              <a:noFill/>
            </p:spPr>
            <p:txBody>
              <a:bodyPr wrap="square" rtlCol="0">
                <a:spAutoFit/>
              </a:bodyPr>
              <a:lstStyle/>
              <a:p>
                <a:r>
                  <a:rPr lang="fr-FR" sz="3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INTRODUCTION</a:t>
                </a:r>
                <a:endParaRPr lang="fr-FR" sz="3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13" name="Rectangle 2" descr="trainings-hp_1"/>
              <p:cNvSpPr>
                <a:spLocks noChangeArrowheads="1"/>
              </p:cNvSpPr>
              <p:nvPr/>
            </p:nvSpPr>
            <p:spPr bwMode="auto">
              <a:xfrm>
                <a:off x="666556" y="1017283"/>
                <a:ext cx="1262062" cy="11080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1" name="Rectangle 4"/>
            <p:cNvSpPr>
              <a:spLocks noChangeArrowheads="1"/>
            </p:cNvSpPr>
            <p:nvPr/>
          </p:nvSpPr>
          <p:spPr bwMode="auto">
            <a:xfrm>
              <a:off x="761190" y="2063684"/>
              <a:ext cx="8203465" cy="4571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4" name="Groupe 13"/>
          <p:cNvGrpSpPr/>
          <p:nvPr/>
        </p:nvGrpSpPr>
        <p:grpSpPr>
          <a:xfrm>
            <a:off x="1246267" y="2885955"/>
            <a:ext cx="4742964" cy="430887"/>
            <a:chOff x="2279201" y="2401843"/>
            <a:chExt cx="4612665" cy="430887"/>
          </a:xfrm>
        </p:grpSpPr>
        <p:sp>
          <p:nvSpPr>
            <p:cNvPr id="15" name="ZoneTexte 14"/>
            <p:cNvSpPr txBox="1"/>
            <p:nvPr/>
          </p:nvSpPr>
          <p:spPr>
            <a:xfrm>
              <a:off x="2516897" y="2401843"/>
              <a:ext cx="4374969" cy="430887"/>
            </a:xfrm>
            <a:prstGeom prst="rect">
              <a:avLst/>
            </a:prstGeom>
            <a:noFill/>
          </p:spPr>
          <p:txBody>
            <a:bodyPr wrap="square" rtlCol="0">
              <a:spAutoFit/>
            </a:bodyPr>
            <a:lstStyle/>
            <a:p>
              <a:pPr algn="ctr"/>
              <a:r>
                <a:rPr lang="fr-FR" sz="2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REVOLUTION DE L’INFORMATIQUE</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16" name="Rectangle 15"/>
            <p:cNvSpPr/>
            <p:nvPr/>
          </p:nvSpPr>
          <p:spPr>
            <a:xfrm>
              <a:off x="2279201" y="2494114"/>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8" name="Groupe 17"/>
          <p:cNvGrpSpPr/>
          <p:nvPr/>
        </p:nvGrpSpPr>
        <p:grpSpPr>
          <a:xfrm>
            <a:off x="1246267" y="3863398"/>
            <a:ext cx="7694530" cy="430887"/>
            <a:chOff x="2306547" y="2401843"/>
            <a:chExt cx="7483146" cy="430887"/>
          </a:xfrm>
        </p:grpSpPr>
        <p:sp>
          <p:nvSpPr>
            <p:cNvPr id="21" name="ZoneTexte 20"/>
            <p:cNvSpPr txBox="1"/>
            <p:nvPr/>
          </p:nvSpPr>
          <p:spPr>
            <a:xfrm>
              <a:off x="2516897" y="2401843"/>
              <a:ext cx="7272796" cy="430887"/>
            </a:xfrm>
            <a:prstGeom prst="rect">
              <a:avLst/>
            </a:prstGeom>
            <a:noFill/>
          </p:spPr>
          <p:txBody>
            <a:bodyPr wrap="square" rtlCol="0">
              <a:spAutoFit/>
            </a:bodyPr>
            <a:lstStyle/>
            <a:p>
              <a:pPr algn="ctr"/>
              <a:r>
                <a:rPr lang="fr-FR" sz="2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INFORMATISATION DES SYSTÈMES D’INFORMATION DE OCIT</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22" name="Rectangle 21"/>
            <p:cNvSpPr/>
            <p:nvPr/>
          </p:nvSpPr>
          <p:spPr>
            <a:xfrm>
              <a:off x="2306547" y="2502807"/>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e 22"/>
          <p:cNvGrpSpPr/>
          <p:nvPr/>
        </p:nvGrpSpPr>
        <p:grpSpPr>
          <a:xfrm>
            <a:off x="1246267" y="4862134"/>
            <a:ext cx="5781063" cy="430887"/>
            <a:chOff x="2306547" y="2401843"/>
            <a:chExt cx="5622245" cy="430887"/>
          </a:xfrm>
        </p:grpSpPr>
        <p:sp>
          <p:nvSpPr>
            <p:cNvPr id="24" name="ZoneTexte 23"/>
            <p:cNvSpPr txBox="1"/>
            <p:nvPr/>
          </p:nvSpPr>
          <p:spPr>
            <a:xfrm>
              <a:off x="2516898" y="2401843"/>
              <a:ext cx="5411894" cy="430887"/>
            </a:xfrm>
            <a:prstGeom prst="rect">
              <a:avLst/>
            </a:prstGeom>
            <a:noFill/>
          </p:spPr>
          <p:txBody>
            <a:bodyPr wrap="square" rtlCol="0">
              <a:spAutoFit/>
            </a:bodyPr>
            <a:lstStyle/>
            <a:p>
              <a:pPr algn="ctr"/>
              <a:r>
                <a:rPr lang="fr-FR" sz="2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INFORMATISATION DES ACTIVITES DU CMI</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26" name="Rectangle 25"/>
            <p:cNvSpPr/>
            <p:nvPr/>
          </p:nvSpPr>
          <p:spPr>
            <a:xfrm>
              <a:off x="2306547" y="2502807"/>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240913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63560" y="6485891"/>
            <a:ext cx="449740" cy="308609"/>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20</a:t>
            </a:fld>
            <a:endParaRPr lang="en-US" sz="2000" dirty="0">
              <a:solidFill>
                <a:schemeClr val="bg1"/>
              </a:solidFill>
            </a:endParaRPr>
          </a:p>
        </p:txBody>
      </p:sp>
      <p:pic>
        <p:nvPicPr>
          <p:cNvPr id="20" name="Image 19"/>
          <p:cNvPicPr>
            <a:picLocks noChangeAspect="1"/>
          </p:cNvPicPr>
          <p:nvPr/>
        </p:nvPicPr>
        <p:blipFill rotWithShape="1">
          <a:blip r:embed="rId3" cstate="print">
            <a:extLst>
              <a:ext uri="{28A0092B-C50C-407E-A947-70E740481C1C}">
                <a14:useLocalDpi xmlns:a14="http://schemas.microsoft.com/office/drawing/2010/main" val="0"/>
              </a:ext>
            </a:extLst>
          </a:blip>
          <a:srcRect l="3223" t="5109" r="79603" b="71403"/>
          <a:stretch/>
        </p:blipFill>
        <p:spPr>
          <a:xfrm>
            <a:off x="479510" y="260070"/>
            <a:ext cx="618419" cy="598981"/>
          </a:xfrm>
          <a:prstGeom prst="rect">
            <a:avLst/>
          </a:prstGeom>
        </p:spPr>
      </p:pic>
      <p:pic>
        <p:nvPicPr>
          <p:cNvPr id="19" name="Imag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7550" y="355761"/>
            <a:ext cx="1006580" cy="50329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818955" y="1372886"/>
            <a:ext cx="8298099" cy="1108075"/>
            <a:chOff x="666556" y="1017283"/>
            <a:chExt cx="8298099" cy="1108075"/>
          </a:xfrm>
        </p:grpSpPr>
        <p:grpSp>
          <p:nvGrpSpPr>
            <p:cNvPr id="11" name="Groupe 10"/>
            <p:cNvGrpSpPr/>
            <p:nvPr/>
          </p:nvGrpSpPr>
          <p:grpSpPr>
            <a:xfrm>
              <a:off x="666556" y="1017283"/>
              <a:ext cx="7827574" cy="1108075"/>
              <a:chOff x="666556" y="1017283"/>
              <a:chExt cx="7827574" cy="1108075"/>
            </a:xfrm>
          </p:grpSpPr>
          <p:sp>
            <p:nvSpPr>
              <p:cNvPr id="13" name="ZoneTexte 12"/>
              <p:cNvSpPr txBox="1"/>
              <p:nvPr/>
            </p:nvSpPr>
            <p:spPr>
              <a:xfrm>
                <a:off x="1928618" y="1463206"/>
                <a:ext cx="6565512" cy="584775"/>
              </a:xfrm>
              <a:prstGeom prst="rect">
                <a:avLst/>
              </a:prstGeom>
              <a:noFill/>
            </p:spPr>
            <p:txBody>
              <a:bodyPr wrap="square" rtlCol="0">
                <a:spAutoFit/>
              </a:bodyPr>
              <a:lstStyle/>
              <a:p>
                <a:r>
                  <a:rPr lang="fr-FR" sz="3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ETUDE TECHNIQUE ET REALISATION</a:t>
                </a:r>
                <a:endParaRPr lang="fr-FR" sz="3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14" name="Rectangle 2" descr="trainings-hp_1"/>
              <p:cNvSpPr>
                <a:spLocks noChangeArrowheads="1"/>
              </p:cNvSpPr>
              <p:nvPr/>
            </p:nvSpPr>
            <p:spPr bwMode="auto">
              <a:xfrm>
                <a:off x="666556" y="1017283"/>
                <a:ext cx="1262062" cy="11080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2" name="Rectangle 4"/>
            <p:cNvSpPr>
              <a:spLocks noChangeArrowheads="1"/>
            </p:cNvSpPr>
            <p:nvPr/>
          </p:nvSpPr>
          <p:spPr bwMode="auto">
            <a:xfrm>
              <a:off x="761190" y="2063684"/>
              <a:ext cx="8203465" cy="4571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5" name="Groupe 14"/>
          <p:cNvGrpSpPr/>
          <p:nvPr/>
        </p:nvGrpSpPr>
        <p:grpSpPr>
          <a:xfrm>
            <a:off x="2311047" y="2928385"/>
            <a:ext cx="3475306" cy="430887"/>
            <a:chOff x="2311053" y="2401843"/>
            <a:chExt cx="3035320" cy="430887"/>
          </a:xfrm>
        </p:grpSpPr>
        <p:sp>
          <p:nvSpPr>
            <p:cNvPr id="16" name="ZoneTexte 15"/>
            <p:cNvSpPr txBox="1"/>
            <p:nvPr/>
          </p:nvSpPr>
          <p:spPr>
            <a:xfrm>
              <a:off x="2516899" y="2401843"/>
              <a:ext cx="2829474" cy="430887"/>
            </a:xfrm>
            <a:prstGeom prst="rect">
              <a:avLst/>
            </a:prstGeom>
            <a:noFill/>
          </p:spPr>
          <p:txBody>
            <a:bodyPr wrap="square" rtlCol="0">
              <a:spAutoFit/>
            </a:bodyPr>
            <a:lstStyle/>
            <a:p>
              <a:r>
                <a:rPr lang="fr-FR" sz="2200" b="1" dirty="0">
                  <a:solidFill>
                    <a:srgbClr val="ED7D31"/>
                  </a:solidFill>
                  <a:latin typeface="Trebuchet MS" panose="020B0603020202020204" pitchFamily="34" charset="0"/>
                </a:rPr>
                <a:t>CHOIX TECHNIQUES</a:t>
              </a:r>
              <a:endParaRPr lang="fr-FR" sz="2200" b="1" dirty="0">
                <a:solidFill>
                  <a:srgbClr val="ED7D31"/>
                </a:solidFill>
                <a:latin typeface="Trebuchet MS" panose="020B0603020202020204" pitchFamily="34" charset="0"/>
              </a:endParaRPr>
            </a:p>
          </p:txBody>
        </p:sp>
        <p:sp>
          <p:nvSpPr>
            <p:cNvPr id="17" name="Rectangle 16"/>
            <p:cNvSpPr/>
            <p:nvPr/>
          </p:nvSpPr>
          <p:spPr>
            <a:xfrm>
              <a:off x="2311053" y="2513986"/>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grpSp>
        <p:nvGrpSpPr>
          <p:cNvPr id="31" name="Groupe 30"/>
          <p:cNvGrpSpPr/>
          <p:nvPr/>
        </p:nvGrpSpPr>
        <p:grpSpPr>
          <a:xfrm>
            <a:off x="2361848" y="3847155"/>
            <a:ext cx="5952419" cy="430887"/>
            <a:chOff x="2311053" y="2401843"/>
            <a:chExt cx="5198822" cy="430887"/>
          </a:xfrm>
        </p:grpSpPr>
        <p:sp>
          <p:nvSpPr>
            <p:cNvPr id="32" name="ZoneTexte 31"/>
            <p:cNvSpPr txBox="1"/>
            <p:nvPr/>
          </p:nvSpPr>
          <p:spPr>
            <a:xfrm>
              <a:off x="2516898" y="2401843"/>
              <a:ext cx="4992977" cy="430887"/>
            </a:xfrm>
            <a:prstGeom prst="rect">
              <a:avLst/>
            </a:prstGeom>
            <a:noFill/>
          </p:spPr>
          <p:txBody>
            <a:bodyPr wrap="square" rtlCol="0">
              <a:spAutoFit/>
            </a:bodyPr>
            <a:lstStyle/>
            <a:p>
              <a:r>
                <a:rPr lang="fr-FR" sz="2200" b="1" dirty="0" smtClean="0">
                  <a:solidFill>
                    <a:srgbClr val="ED7D31"/>
                  </a:solidFill>
                  <a:latin typeface="Trebuchet MS" panose="020B0603020202020204" pitchFamily="34" charset="0"/>
                </a:rPr>
                <a:t>PRESENTATION DE QUELQUES CAPTURES</a:t>
              </a:r>
              <a:endParaRPr lang="fr-FR" sz="2200" b="1" dirty="0">
                <a:solidFill>
                  <a:srgbClr val="ED7D31"/>
                </a:solidFill>
                <a:latin typeface="Trebuchet MS" panose="020B0603020202020204" pitchFamily="34" charset="0"/>
              </a:endParaRPr>
            </a:p>
          </p:txBody>
        </p:sp>
        <p:sp>
          <p:nvSpPr>
            <p:cNvPr id="33" name="Rectangle 32"/>
            <p:cNvSpPr/>
            <p:nvPr/>
          </p:nvSpPr>
          <p:spPr>
            <a:xfrm>
              <a:off x="2311053" y="2513986"/>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spTree>
    <p:extLst>
      <p:ext uri="{BB962C8B-B14F-4D97-AF65-F5344CB8AC3E}">
        <p14:creationId xmlns:p14="http://schemas.microsoft.com/office/powerpoint/2010/main" val="29034241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21</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8042351" cy="598981"/>
              <a:chOff x="332435" y="16464"/>
              <a:chExt cx="8042351" cy="598981"/>
            </a:xfrm>
          </p:grpSpPr>
          <p:grpSp>
            <p:nvGrpSpPr>
              <p:cNvPr id="14" name="Groupe 13"/>
              <p:cNvGrpSpPr/>
              <p:nvPr/>
            </p:nvGrpSpPr>
            <p:grpSpPr>
              <a:xfrm>
                <a:off x="963553" y="100475"/>
                <a:ext cx="7411233" cy="440400"/>
                <a:chOff x="1284739" y="-118826"/>
                <a:chExt cx="9881639" cy="587198"/>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20" name="Rectangle 19"/>
                <p:cNvSpPr/>
                <p:nvPr/>
              </p:nvSpPr>
              <p:spPr>
                <a:xfrm>
                  <a:off x="7832366" y="-118826"/>
                  <a:ext cx="3334012" cy="587197"/>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178282" y="960482"/>
            <a:ext cx="2649449"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Choix du SGBD</a:t>
            </a:r>
            <a:endParaRPr lang="fr-FR" sz="2400" b="1" dirty="0">
              <a:ln>
                <a:solidFill>
                  <a:schemeClr val="bg1"/>
                </a:solidFill>
              </a:ln>
              <a:solidFill>
                <a:schemeClr val="accent5">
                  <a:lumMod val="75000"/>
                </a:schemeClr>
              </a:solidFill>
              <a:latin typeface="Trebuchet MS" panose="020B0603020202020204" pitchFamily="34" charset="0"/>
            </a:endParaRPr>
          </a:p>
        </p:txBody>
      </p:sp>
      <p:graphicFrame>
        <p:nvGraphicFramePr>
          <p:cNvPr id="17" name="Tableau 16"/>
          <p:cNvGraphicFramePr>
            <a:graphicFrameLocks noGrp="1"/>
          </p:cNvGraphicFramePr>
          <p:nvPr>
            <p:extLst>
              <p:ext uri="{D42A27DB-BD31-4B8C-83A1-F6EECF244321}">
                <p14:modId xmlns:p14="http://schemas.microsoft.com/office/powerpoint/2010/main" val="2044446166"/>
              </p:ext>
            </p:extLst>
          </p:nvPr>
        </p:nvGraphicFramePr>
        <p:xfrm>
          <a:off x="314698" y="1424065"/>
          <a:ext cx="8721272" cy="2246711"/>
        </p:xfrm>
        <a:graphic>
          <a:graphicData uri="http://schemas.openxmlformats.org/drawingml/2006/table">
            <a:tbl>
              <a:tblPr firstRow="1" firstCol="1" bandRow="1">
                <a:tableStyleId>{72833802-FEF1-4C79-8D5D-14CF1EAF98D9}</a:tableStyleId>
              </a:tblPr>
              <a:tblGrid>
                <a:gridCol w="876301"/>
                <a:gridCol w="1511300"/>
                <a:gridCol w="1041400"/>
                <a:gridCol w="990600"/>
                <a:gridCol w="1193800"/>
                <a:gridCol w="1846391"/>
                <a:gridCol w="1261480"/>
              </a:tblGrid>
              <a:tr h="526048">
                <a:tc>
                  <a:txBody>
                    <a:bodyPr/>
                    <a:lstStyle/>
                    <a:p>
                      <a:pPr algn="ctr">
                        <a:lnSpc>
                          <a:spcPct val="115000"/>
                        </a:lnSpc>
                        <a:spcAft>
                          <a:spcPts val="0"/>
                        </a:spcAft>
                      </a:pPr>
                      <a:r>
                        <a:rPr lang="fr-FR" sz="1500" dirty="0" smtClean="0">
                          <a:effectLst/>
                        </a:rPr>
                        <a:t>NOM DU SGBD</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r>
                        <a:rPr lang="fr-FR" sz="1500" dirty="0">
                          <a:effectLst/>
                        </a:rPr>
                        <a:t>SUPPORT DES TRANSACTIONS</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r>
                        <a:rPr lang="fr-FR" sz="1500" dirty="0">
                          <a:effectLst/>
                        </a:rPr>
                        <a:t>RAPIDITE</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r>
                        <a:rPr lang="fr-FR" sz="1500" dirty="0" smtClean="0">
                          <a:effectLst/>
                        </a:rPr>
                        <a:t>GRATUITE</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r>
                        <a:rPr lang="fr-FR" sz="1500" dirty="0">
                          <a:effectLst/>
                        </a:rPr>
                        <a:t>GRANDE RESISTANCE</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r>
                        <a:rPr lang="fr-FR" sz="1500" dirty="0">
                          <a:effectLst/>
                        </a:rPr>
                        <a:t>SIMPLICITE D’ADMNISTRATION</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r>
                        <a:rPr lang="fr-FR" sz="1500" dirty="0" smtClean="0">
                          <a:effectLst/>
                        </a:rPr>
                        <a:t>MULTI PLATEFORME</a:t>
                      </a:r>
                      <a:endParaRPr lang="fr-FR" sz="1500" dirty="0">
                        <a:effectLst/>
                        <a:latin typeface="Trebuchet MS" panose="020B0603020202020204" pitchFamily="34" charset="0"/>
                        <a:ea typeface="Times New Roman"/>
                        <a:cs typeface="Times New Roman"/>
                      </a:endParaRPr>
                    </a:p>
                  </a:txBody>
                  <a:tcPr marL="51435" marR="51435" marT="0" marB="0"/>
                </a:tc>
              </a:tr>
              <a:tr h="563354">
                <a:tc>
                  <a:txBody>
                    <a:bodyPr/>
                    <a:lstStyle/>
                    <a:p>
                      <a:pPr algn="just">
                        <a:lnSpc>
                          <a:spcPct val="115000"/>
                        </a:lnSpc>
                        <a:spcAft>
                          <a:spcPts val="0"/>
                        </a:spcAft>
                      </a:pPr>
                      <a:r>
                        <a:rPr lang="fr-FR" sz="1500" dirty="0">
                          <a:effectLst/>
                        </a:rPr>
                        <a:t>ORACLE </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endParaRPr>
                    </a:p>
                    <a:p>
                      <a:pPr>
                        <a:lnSpc>
                          <a:spcPct val="115000"/>
                        </a:lnSpc>
                        <a:spcAft>
                          <a:spcPts val="1000"/>
                        </a:spcAft>
                      </a:pPr>
                      <a:r>
                        <a:rPr lang="fr-FR" sz="1500" dirty="0">
                          <a:effectLst/>
                        </a:rPr>
                        <a:t> </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r>
              <a:tr h="526049">
                <a:tc>
                  <a:txBody>
                    <a:bodyPr/>
                    <a:lstStyle/>
                    <a:p>
                      <a:pPr>
                        <a:lnSpc>
                          <a:spcPct val="115000"/>
                        </a:lnSpc>
                        <a:spcAft>
                          <a:spcPts val="0"/>
                        </a:spcAft>
                      </a:pPr>
                      <a:r>
                        <a:rPr lang="fr-FR" sz="1500">
                          <a:effectLst/>
                        </a:rPr>
                        <a:t>SQL SERVER</a:t>
                      </a:r>
                      <a:endParaRPr lang="fr-FR" sz="150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a:effectLst/>
                        <a:latin typeface="Trebuchet MS" panose="020B0603020202020204" pitchFamily="34" charset="0"/>
                        <a:ea typeface="Times New Roman"/>
                        <a:cs typeface="Calibri"/>
                      </a:endParaRPr>
                    </a:p>
                  </a:txBody>
                  <a:tcPr marL="51435" marR="51435" marT="0" marB="0"/>
                </a:tc>
              </a:tr>
              <a:tr h="631260">
                <a:tc>
                  <a:txBody>
                    <a:bodyPr/>
                    <a:lstStyle/>
                    <a:p>
                      <a:pPr algn="just">
                        <a:lnSpc>
                          <a:spcPct val="115000"/>
                        </a:lnSpc>
                        <a:spcAft>
                          <a:spcPts val="0"/>
                        </a:spcAft>
                      </a:pPr>
                      <a:r>
                        <a:rPr lang="fr-FR" sz="1500" dirty="0" err="1" smtClean="0">
                          <a:effectLst/>
                        </a:rPr>
                        <a:t>MariaDB</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endParaRPr>
                    </a:p>
                    <a:p>
                      <a:pPr>
                        <a:lnSpc>
                          <a:spcPct val="115000"/>
                        </a:lnSpc>
                        <a:spcAft>
                          <a:spcPts val="1000"/>
                        </a:spcAft>
                      </a:pPr>
                      <a:r>
                        <a:rPr lang="fr-FR" sz="1500" dirty="0">
                          <a:effectLst/>
                        </a:rPr>
                        <a:t> </a:t>
                      </a:r>
                      <a:endParaRPr lang="fr-FR" sz="1500" dirty="0">
                        <a:effectLst/>
                        <a:latin typeface="Trebuchet MS" panose="020B0603020202020204" pitchFamily="34" charset="0"/>
                        <a:ea typeface="Times New Roman"/>
                        <a:cs typeface="Times New Roman"/>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c>
                  <a:txBody>
                    <a:bodyPr/>
                    <a:lstStyle/>
                    <a:p>
                      <a:pPr algn="ctr">
                        <a:lnSpc>
                          <a:spcPct val="115000"/>
                        </a:lnSpc>
                        <a:spcAft>
                          <a:spcPts val="0"/>
                        </a:spcAft>
                      </a:pPr>
                      <a:endParaRPr lang="fr-FR" sz="1500" dirty="0">
                        <a:effectLst/>
                        <a:latin typeface="Trebuchet MS" panose="020B0603020202020204" pitchFamily="34" charset="0"/>
                        <a:ea typeface="Times New Roman"/>
                        <a:cs typeface="Calibri"/>
                      </a:endParaRPr>
                    </a:p>
                  </a:txBody>
                  <a:tcPr marL="51435" marR="51435" marT="0" marB="0"/>
                </a:tc>
              </a:tr>
            </a:tbl>
          </a:graphicData>
        </a:graphic>
      </p:graphicFrame>
      <p:grpSp>
        <p:nvGrpSpPr>
          <p:cNvPr id="21" name="Groupe 20"/>
          <p:cNvGrpSpPr/>
          <p:nvPr/>
        </p:nvGrpSpPr>
        <p:grpSpPr>
          <a:xfrm>
            <a:off x="2178282" y="3845982"/>
            <a:ext cx="5069183" cy="2534660"/>
            <a:chOff x="3596605" y="4738539"/>
            <a:chExt cx="6758910" cy="3379542"/>
          </a:xfrm>
        </p:grpSpPr>
        <p:sp>
          <p:nvSpPr>
            <p:cNvPr id="24" name="ZoneTexte 23"/>
            <p:cNvSpPr txBox="1"/>
            <p:nvPr/>
          </p:nvSpPr>
          <p:spPr>
            <a:xfrm>
              <a:off x="3596605" y="4738539"/>
              <a:ext cx="6721104" cy="615554"/>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Choix de </a:t>
              </a:r>
              <a:r>
                <a:rPr lang="fr-FR" sz="2400" b="1" dirty="0" err="1" smtClean="0">
                  <a:ln>
                    <a:solidFill>
                      <a:schemeClr val="bg1"/>
                    </a:solidFill>
                  </a:ln>
                  <a:solidFill>
                    <a:schemeClr val="accent5">
                      <a:lumMod val="75000"/>
                    </a:schemeClr>
                  </a:solidFill>
                  <a:latin typeface="Trebuchet MS" panose="020B0603020202020204" pitchFamily="34" charset="0"/>
                </a:rPr>
                <a:t>MariaDB</a:t>
              </a:r>
              <a:endParaRPr lang="fr-FR" sz="2400" b="1" dirty="0">
                <a:ln>
                  <a:solidFill>
                    <a:schemeClr val="bg1"/>
                  </a:solidFill>
                </a:ln>
                <a:solidFill>
                  <a:schemeClr val="accent5">
                    <a:lumMod val="75000"/>
                  </a:schemeClr>
                </a:solidFill>
                <a:latin typeface="Trebuchet MS" panose="020B0603020202020204" pitchFamily="34" charset="0"/>
              </a:endParaRPr>
            </a:p>
          </p:txBody>
        </p:sp>
        <p:sp>
          <p:nvSpPr>
            <p:cNvPr id="25" name="ZoneTexte 24"/>
            <p:cNvSpPr txBox="1"/>
            <p:nvPr/>
          </p:nvSpPr>
          <p:spPr>
            <a:xfrm>
              <a:off x="3772500" y="5286544"/>
              <a:ext cx="6583015" cy="2831537"/>
            </a:xfrm>
            <a:prstGeom prst="rect">
              <a:avLst/>
            </a:prstGeom>
            <a:noFill/>
          </p:spPr>
          <p:txBody>
            <a:bodyPr wrap="square" rtlCol="0">
              <a:spAutoFit/>
            </a:bodyPr>
            <a:lstStyle/>
            <a:p>
              <a:pPr marL="342900" indent="-342900">
                <a:lnSpc>
                  <a:spcPct val="150000"/>
                </a:lnSpc>
                <a:buBlip>
                  <a:blip r:embed="rId5"/>
                </a:buBlip>
              </a:pPr>
              <a:r>
                <a:rPr lang="fr-FR" sz="2200" dirty="0" smtClean="0">
                  <a:latin typeface="Trebuchet MS" panose="020B0603020202020204" pitchFamily="34" charset="0"/>
                  <a:cs typeface="Arial" pitchFamily="34" charset="0"/>
                </a:rPr>
                <a:t>Gratuité </a:t>
              </a:r>
            </a:p>
            <a:p>
              <a:pPr marL="342900" indent="-342900">
                <a:lnSpc>
                  <a:spcPct val="150000"/>
                </a:lnSpc>
                <a:buBlip>
                  <a:blip r:embed="rId5"/>
                </a:buBlip>
              </a:pPr>
              <a:r>
                <a:rPr lang="fr-FR" sz="2200" dirty="0" smtClean="0">
                  <a:latin typeface="Trebuchet MS" panose="020B0603020202020204" pitchFamily="34" charset="0"/>
                  <a:cs typeface="Arial" pitchFamily="34" charset="0"/>
                </a:rPr>
                <a:t>Simplicité d’administration</a:t>
              </a:r>
            </a:p>
            <a:p>
              <a:pPr marL="342900" indent="-342900">
                <a:lnSpc>
                  <a:spcPct val="150000"/>
                </a:lnSpc>
                <a:buBlip>
                  <a:blip r:embed="rId5"/>
                </a:buBlip>
              </a:pPr>
              <a:r>
                <a:rPr lang="fr-FR" sz="2200" dirty="0" smtClean="0">
                  <a:latin typeface="Trebuchet MS" panose="020B0603020202020204" pitchFamily="34" charset="0"/>
                  <a:cs typeface="Arial" pitchFamily="34" charset="0"/>
                </a:rPr>
                <a:t>Multiplateforme </a:t>
              </a:r>
            </a:p>
            <a:p>
              <a:pPr marL="342900" indent="-342900">
                <a:lnSpc>
                  <a:spcPct val="150000"/>
                </a:lnSpc>
                <a:buBlip>
                  <a:blip r:embed="rId5"/>
                </a:buBlip>
              </a:pPr>
              <a:r>
                <a:rPr lang="fr-FR" sz="2200" dirty="0" smtClean="0">
                  <a:latin typeface="Trebuchet MS" panose="020B0603020202020204" pitchFamily="34" charset="0"/>
                  <a:cs typeface="Arial" pitchFamily="34" charset="0"/>
                </a:rPr>
                <a:t>Open source</a:t>
              </a:r>
              <a:endParaRPr lang="fr-FR" sz="2200" dirty="0">
                <a:latin typeface="Trebuchet MS" panose="020B0603020202020204" pitchFamily="34" charset="0"/>
                <a:cs typeface="Arial" pitchFamily="34" charset="0"/>
              </a:endParaRPr>
            </a:p>
          </p:txBody>
        </p:sp>
      </p:grpSp>
      <p:grpSp>
        <p:nvGrpSpPr>
          <p:cNvPr id="26" name="Groupe 25"/>
          <p:cNvGrpSpPr/>
          <p:nvPr/>
        </p:nvGrpSpPr>
        <p:grpSpPr>
          <a:xfrm>
            <a:off x="1877003" y="2020162"/>
            <a:ext cx="6532321" cy="1516294"/>
            <a:chOff x="3009676" y="2407959"/>
            <a:chExt cx="8709763" cy="2021725"/>
          </a:xfrm>
        </p:grpSpPr>
        <p:pic>
          <p:nvPicPr>
            <p:cNvPr id="27"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85600" y="3195347"/>
              <a:ext cx="391823" cy="42196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7477" y="4007721"/>
              <a:ext cx="391823" cy="4219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e 28"/>
            <p:cNvGrpSpPr/>
            <p:nvPr/>
          </p:nvGrpSpPr>
          <p:grpSpPr>
            <a:xfrm>
              <a:off x="3009676" y="2407959"/>
              <a:ext cx="8709763" cy="2021724"/>
              <a:chOff x="3009676" y="2407959"/>
              <a:chExt cx="8709763" cy="2021724"/>
            </a:xfrm>
          </p:grpSpPr>
          <p:pic>
            <p:nvPicPr>
              <p:cNvPr id="30"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4171" y="3269012"/>
                <a:ext cx="391823" cy="42196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3009676" y="2407959"/>
                <a:ext cx="8709763" cy="2021724"/>
                <a:chOff x="3009676" y="2407959"/>
                <a:chExt cx="8709763" cy="2021724"/>
              </a:xfrm>
            </p:grpSpPr>
            <p:pic>
              <p:nvPicPr>
                <p:cNvPr id="34"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69574" y="2497687"/>
                  <a:ext cx="391823" cy="421963"/>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e 34"/>
                <p:cNvGrpSpPr/>
                <p:nvPr/>
              </p:nvGrpSpPr>
              <p:grpSpPr>
                <a:xfrm>
                  <a:off x="3009676" y="2407959"/>
                  <a:ext cx="8709763" cy="2021724"/>
                  <a:chOff x="3380348" y="2245613"/>
                  <a:chExt cx="8876496" cy="1878043"/>
                </a:xfrm>
              </p:grpSpPr>
              <p:pic>
                <p:nvPicPr>
                  <p:cNvPr id="36"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4051" y="2258131"/>
                    <a:ext cx="391823" cy="4219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3597" y="2265667"/>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8017" y="2304349"/>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80348" y="2245614"/>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81988" y="2928292"/>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1240" y="2958926"/>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1062" y="2962596"/>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3"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8058" y="2977042"/>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5"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20856" y="3716763"/>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8970" y="3672556"/>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6"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1958" y="3701420"/>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19811" y="2245613"/>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5"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14700" y="3701420"/>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5"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70064" y="3665508"/>
                    <a:ext cx="437033" cy="406893"/>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51" name="Groupe 50"/>
          <p:cNvGrpSpPr/>
          <p:nvPr/>
        </p:nvGrpSpPr>
        <p:grpSpPr>
          <a:xfrm>
            <a:off x="574877" y="542071"/>
            <a:ext cx="7410859" cy="461665"/>
            <a:chOff x="772883" y="1725568"/>
            <a:chExt cx="7410859" cy="461665"/>
          </a:xfrm>
        </p:grpSpPr>
        <p:sp>
          <p:nvSpPr>
            <p:cNvPr id="52" name="ZoneTexte 51"/>
            <p:cNvSpPr txBox="1"/>
            <p:nvPr/>
          </p:nvSpPr>
          <p:spPr>
            <a:xfrm>
              <a:off x="772883" y="1725568"/>
              <a:ext cx="4183390" cy="461665"/>
            </a:xfrm>
            <a:prstGeom prst="rect">
              <a:avLst/>
            </a:prstGeom>
            <a:noFill/>
          </p:spPr>
          <p:txBody>
            <a:bodyPr wrap="square" rtlCol="0">
              <a:spAutoFit/>
            </a:bodyPr>
            <a:lstStyle/>
            <a:p>
              <a:r>
                <a:rPr lang="fr-FR" sz="2400" b="1" dirty="0">
                  <a:solidFill>
                    <a:srgbClr val="ED7D31"/>
                  </a:solidFill>
                  <a:latin typeface="Trebuchet MS" panose="020B0603020202020204" pitchFamily="34" charset="0"/>
                </a:rPr>
                <a:t>CHOIX TECHNIQUES</a:t>
              </a:r>
              <a:endParaRPr lang="fr-FR" sz="2400" b="1" dirty="0">
                <a:solidFill>
                  <a:srgbClr val="ED7D31"/>
                </a:solidFill>
                <a:latin typeface="Trebuchet MS" panose="020B0603020202020204" pitchFamily="34" charset="0"/>
              </a:endParaRPr>
            </a:p>
          </p:txBody>
        </p:sp>
        <p:sp>
          <p:nvSpPr>
            <p:cNvPr id="53"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3249744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22</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277378" y="1041303"/>
            <a:ext cx="4144420"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Choix du langage serveur</a:t>
            </a:r>
            <a:endParaRPr lang="fr-FR" sz="2400" b="1" dirty="0">
              <a:ln>
                <a:solidFill>
                  <a:schemeClr val="bg1"/>
                </a:solidFill>
              </a:ln>
              <a:solidFill>
                <a:schemeClr val="accent5">
                  <a:lumMod val="75000"/>
                </a:schemeClr>
              </a:solidFill>
              <a:latin typeface="Trebuchet MS" panose="020B0603020202020204" pitchFamily="34" charset="0"/>
            </a:endParaRPr>
          </a:p>
        </p:txBody>
      </p:sp>
      <p:sp>
        <p:nvSpPr>
          <p:cNvPr id="24" name="ZoneTexte 23"/>
          <p:cNvSpPr txBox="1"/>
          <p:nvPr/>
        </p:nvSpPr>
        <p:spPr>
          <a:xfrm>
            <a:off x="2364125" y="3849166"/>
            <a:ext cx="2666142" cy="461665"/>
          </a:xfrm>
          <a:prstGeom prst="rect">
            <a:avLst/>
          </a:prstGeom>
          <a:noFill/>
          <a:ln>
            <a:noFill/>
          </a:ln>
        </p:spPr>
        <p:txBody>
          <a:bodyPr wrap="square" rtlCol="0">
            <a:spAutoFit/>
          </a:bodyPr>
          <a:lstStyle/>
          <a:p>
            <a:pPr marL="257175" indent="-257175">
              <a:buFont typeface="Wingdings" panose="05000000000000000000" pitchFamily="2" charset="2"/>
              <a:buChar char="q"/>
            </a:pPr>
            <a:r>
              <a:rPr lang="fr-FR" sz="2400" dirty="0">
                <a:solidFill>
                  <a:schemeClr val="accent5">
                    <a:lumMod val="75000"/>
                  </a:schemeClr>
                </a:solidFill>
                <a:latin typeface="Trebuchet MS" panose="020B0603020202020204" pitchFamily="34" charset="0"/>
              </a:rPr>
              <a:t>Choix de </a:t>
            </a:r>
            <a:r>
              <a:rPr lang="fr-FR" sz="2400" dirty="0" smtClean="0">
                <a:solidFill>
                  <a:schemeClr val="accent5">
                    <a:lumMod val="75000"/>
                  </a:schemeClr>
                </a:solidFill>
                <a:latin typeface="Trebuchet MS" panose="020B0603020202020204" pitchFamily="34" charset="0"/>
              </a:rPr>
              <a:t>JEE</a:t>
            </a:r>
            <a:endParaRPr lang="fr-FR" sz="2400" dirty="0">
              <a:solidFill>
                <a:schemeClr val="accent5">
                  <a:lumMod val="75000"/>
                </a:schemeClr>
              </a:solidFill>
              <a:latin typeface="Trebuchet MS" panose="020B0603020202020204" pitchFamily="34" charset="0"/>
            </a:endParaRPr>
          </a:p>
        </p:txBody>
      </p:sp>
      <p:grpSp>
        <p:nvGrpSpPr>
          <p:cNvPr id="27" name="Groupe 26"/>
          <p:cNvGrpSpPr/>
          <p:nvPr/>
        </p:nvGrpSpPr>
        <p:grpSpPr>
          <a:xfrm>
            <a:off x="2790535" y="2405540"/>
            <a:ext cx="4908270" cy="1376028"/>
            <a:chOff x="3918687" y="2627245"/>
            <a:chExt cx="6190851" cy="1834705"/>
          </a:xfrm>
        </p:grpSpPr>
        <p:pic>
          <p:nvPicPr>
            <p:cNvPr id="28" name="Image 0" descr="Description : validN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8388" y="3327133"/>
              <a:ext cx="391822" cy="421963"/>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0" descr="Description : validN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6523" y="4011325"/>
              <a:ext cx="391822" cy="421963"/>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3" descr="Description : valid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18687" y="3991705"/>
              <a:ext cx="428824" cy="438023"/>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 3" descr="Description : valid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9886" y="2688264"/>
              <a:ext cx="428824" cy="438023"/>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 3" descr="Description : valid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1234" y="2650474"/>
              <a:ext cx="428824" cy="438023"/>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 3" descr="Description : valid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18687" y="3380218"/>
              <a:ext cx="428824" cy="438023"/>
            </a:xfrm>
            <a:prstGeom prst="rect">
              <a:avLst/>
            </a:prstGeom>
            <a:noFill/>
            <a:extLst>
              <a:ext uri="{909E8E84-426E-40DD-AFC4-6F175D3DCCD1}">
                <a14:hiddenFill xmlns:a14="http://schemas.microsoft.com/office/drawing/2010/main">
                  <a:solidFill>
                    <a:srgbClr val="FFFFFF"/>
                  </a:solidFill>
                </a14:hiddenFill>
              </a:ext>
            </a:extLst>
          </p:spPr>
        </p:pic>
        <p:pic>
          <p:nvPicPr>
            <p:cNvPr id="38" name="Image 3" descr="Description : valid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6479" y="2681199"/>
              <a:ext cx="428824" cy="438023"/>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3" descr="Description : valid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0714" y="3974783"/>
              <a:ext cx="428824" cy="438023"/>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 3" descr="Description : valid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1961" y="3423403"/>
              <a:ext cx="428824" cy="438023"/>
            </a:xfrm>
            <a:prstGeom prst="rect">
              <a:avLst/>
            </a:prstGeom>
            <a:noFill/>
            <a:extLst>
              <a:ext uri="{909E8E84-426E-40DD-AFC4-6F175D3DCCD1}">
                <a14:hiddenFill xmlns:a14="http://schemas.microsoft.com/office/drawing/2010/main">
                  <a:solidFill>
                    <a:srgbClr val="FFFFFF"/>
                  </a:solidFill>
                </a14:hiddenFill>
              </a:ext>
            </a:extLst>
          </p:spPr>
        </p:pic>
        <p:pic>
          <p:nvPicPr>
            <p:cNvPr id="44" name="Image 0" descr="Description : validN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8387" y="4039987"/>
              <a:ext cx="391823" cy="421963"/>
            </a:xfrm>
            <a:prstGeom prst="rect">
              <a:avLst/>
            </a:prstGeom>
            <a:noFill/>
            <a:extLst>
              <a:ext uri="{909E8E84-426E-40DD-AFC4-6F175D3DCCD1}">
                <a14:hiddenFill xmlns:a14="http://schemas.microsoft.com/office/drawing/2010/main">
                  <a:solidFill>
                    <a:srgbClr val="FFFFFF"/>
                  </a:solidFill>
                </a14:hiddenFill>
              </a:ext>
            </a:extLst>
          </p:spPr>
        </p:pic>
        <p:pic>
          <p:nvPicPr>
            <p:cNvPr id="46" name="Image 3" descr="Description : valid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63313" y="3386472"/>
              <a:ext cx="428824" cy="438023"/>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0" descr="Description : validN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1899" y="2627245"/>
              <a:ext cx="391822" cy="42196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ZoneTexte 47"/>
          <p:cNvSpPr txBox="1"/>
          <p:nvPr/>
        </p:nvSpPr>
        <p:spPr>
          <a:xfrm>
            <a:off x="1139495" y="4257263"/>
            <a:ext cx="7157838" cy="1277273"/>
          </a:xfrm>
          <a:prstGeom prst="rect">
            <a:avLst/>
          </a:prstGeom>
          <a:noFill/>
        </p:spPr>
        <p:txBody>
          <a:bodyPr wrap="square" rtlCol="0">
            <a:spAutoFit/>
          </a:bodyPr>
          <a:lstStyle/>
          <a:p>
            <a:pPr marL="342900" indent="-342900">
              <a:lnSpc>
                <a:spcPct val="150000"/>
              </a:lnSpc>
              <a:buBlip>
                <a:blip r:embed="rId7"/>
              </a:buBlip>
            </a:pPr>
            <a:r>
              <a:rPr lang="fr-FR" sz="2200" dirty="0" smtClean="0">
                <a:latin typeface="Trebuchet MS" panose="020B0603020202020204" pitchFamily="34" charset="0"/>
                <a:ea typeface="Segoe UI" pitchFamily="34" charset="0"/>
                <a:cs typeface="Segoe UI" pitchFamily="34" charset="0"/>
              </a:rPr>
              <a:t>Performance </a:t>
            </a:r>
            <a:endParaRPr lang="fr-FR" sz="2200" dirty="0" smtClean="0">
              <a:latin typeface="Trebuchet MS" panose="020B0603020202020204" pitchFamily="34" charset="0"/>
              <a:ea typeface="Segoe UI" pitchFamily="34" charset="0"/>
              <a:cs typeface="Segoe UI" pitchFamily="34" charset="0"/>
            </a:endParaRPr>
          </a:p>
          <a:p>
            <a:pPr marL="342900" indent="-342900">
              <a:buBlip>
                <a:blip r:embed="rId7"/>
              </a:buBlip>
            </a:pPr>
            <a:r>
              <a:rPr lang="fr-FR" sz="2200" dirty="0" smtClean="0">
                <a:latin typeface="Trebuchet MS" panose="020B0603020202020204" pitchFamily="34" charset="0"/>
                <a:ea typeface="Segoe UI" pitchFamily="34" charset="0"/>
                <a:cs typeface="Segoe UI" pitchFamily="34" charset="0"/>
              </a:rPr>
              <a:t>Multiplateforme </a:t>
            </a:r>
          </a:p>
          <a:p>
            <a:pPr marL="342900" indent="-342900">
              <a:buBlip>
                <a:blip r:embed="rId7"/>
              </a:buBlip>
            </a:pPr>
            <a:r>
              <a:rPr lang="fr-FR" sz="2200" dirty="0" smtClean="0">
                <a:latin typeface="Trebuchet MS" panose="020B0603020202020204" pitchFamily="34" charset="0"/>
                <a:ea typeface="Segoe UI" pitchFamily="34" charset="0"/>
                <a:cs typeface="Segoe UI" pitchFamily="34" charset="0"/>
              </a:rPr>
              <a:t>Avec une grande </a:t>
            </a:r>
            <a:r>
              <a:rPr lang="fr-FR" sz="2200" dirty="0">
                <a:latin typeface="Trebuchet MS" panose="020B0603020202020204" pitchFamily="34" charset="0"/>
                <a:ea typeface="Segoe UI" pitchFamily="34" charset="0"/>
                <a:cs typeface="Segoe UI" pitchFamily="34" charset="0"/>
              </a:rPr>
              <a:t>communauté de développeurs </a:t>
            </a:r>
          </a:p>
        </p:txBody>
      </p:sp>
      <p:graphicFrame>
        <p:nvGraphicFramePr>
          <p:cNvPr id="49" name="Tableau 48"/>
          <p:cNvGraphicFramePr>
            <a:graphicFrameLocks noGrp="1"/>
          </p:cNvGraphicFramePr>
          <p:nvPr>
            <p:extLst>
              <p:ext uri="{D42A27DB-BD31-4B8C-83A1-F6EECF244321}">
                <p14:modId xmlns:p14="http://schemas.microsoft.com/office/powerpoint/2010/main" val="4192385916"/>
              </p:ext>
            </p:extLst>
          </p:nvPr>
        </p:nvGraphicFramePr>
        <p:xfrm>
          <a:off x="1059041" y="1747765"/>
          <a:ext cx="7363730" cy="2104012"/>
        </p:xfrm>
        <a:graphic>
          <a:graphicData uri="http://schemas.openxmlformats.org/drawingml/2006/table">
            <a:tbl>
              <a:tblPr firstRow="1" firstCol="1" bandRow="1">
                <a:tableStyleId>{72833802-FEF1-4C79-8D5D-14CF1EAF98D9}</a:tableStyleId>
              </a:tblPr>
              <a:tblGrid>
                <a:gridCol w="1349654"/>
                <a:gridCol w="1372098"/>
                <a:gridCol w="1555878"/>
                <a:gridCol w="1344681"/>
                <a:gridCol w="1741419"/>
              </a:tblGrid>
              <a:tr h="504056">
                <a:tc>
                  <a:txBody>
                    <a:bodyPr/>
                    <a:lstStyle/>
                    <a:p>
                      <a:pPr algn="ctr">
                        <a:spcBef>
                          <a:spcPts val="1400"/>
                        </a:spcBef>
                        <a:spcAft>
                          <a:spcPts val="0"/>
                        </a:spcAft>
                      </a:pPr>
                      <a:r>
                        <a:rPr lang="fr-FR" sz="1800" noProof="0" dirty="0" smtClean="0">
                          <a:effectLst/>
                        </a:rPr>
                        <a:t> </a:t>
                      </a: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r>
                        <a:rPr lang="fr-FR" sz="1800" noProof="0" dirty="0" smtClean="0">
                          <a:effectLst/>
                        </a:rPr>
                        <a:t>Complexité</a:t>
                      </a:r>
                      <a:r>
                        <a:rPr lang="fr-FR" sz="1800" baseline="0" noProof="0" dirty="0" smtClean="0">
                          <a:effectLst/>
                        </a:rPr>
                        <a:t> du langage</a:t>
                      </a: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r>
                        <a:rPr lang="fr-FR" sz="1800" noProof="0" dirty="0" smtClean="0">
                          <a:effectLst/>
                        </a:rPr>
                        <a:t>Performance</a:t>
                      </a: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r>
                        <a:rPr lang="fr-FR" sz="1800" noProof="0" dirty="0" smtClean="0">
                          <a:effectLst/>
                        </a:rPr>
                        <a:t>Portabilité</a:t>
                      </a: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r>
                        <a:rPr lang="fr-FR" sz="1800" noProof="0" dirty="0" smtClean="0">
                          <a:effectLst/>
                        </a:rPr>
                        <a:t>Documentation</a:t>
                      </a: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r>
              <a:tr h="576064">
                <a:tc>
                  <a:txBody>
                    <a:bodyPr/>
                    <a:lstStyle/>
                    <a:p>
                      <a:pPr>
                        <a:spcBef>
                          <a:spcPts val="1400"/>
                        </a:spcBef>
                        <a:spcAft>
                          <a:spcPts val="0"/>
                        </a:spcAft>
                      </a:pPr>
                      <a:r>
                        <a:rPr lang="fr-FR" sz="1800" noProof="0" dirty="0" smtClean="0">
                          <a:effectLst/>
                        </a:rPr>
                        <a:t>JEE</a:t>
                      </a: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r>
              <a:tr h="489654">
                <a:tc>
                  <a:txBody>
                    <a:bodyPr/>
                    <a:lstStyle/>
                    <a:p>
                      <a:pPr>
                        <a:spcBef>
                          <a:spcPts val="1400"/>
                        </a:spcBef>
                        <a:spcAft>
                          <a:spcPts val="0"/>
                        </a:spcAft>
                      </a:pPr>
                      <a:r>
                        <a:rPr lang="fr-FR" sz="1800" noProof="0" dirty="0" smtClean="0">
                          <a:effectLst/>
                        </a:rPr>
                        <a:t>PHP</a:t>
                      </a: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r>
              <a:tr h="489654">
                <a:tc>
                  <a:txBody>
                    <a:bodyPr/>
                    <a:lstStyle/>
                    <a:p>
                      <a:pPr>
                        <a:spcBef>
                          <a:spcPts val="1400"/>
                        </a:spcBef>
                        <a:spcAft>
                          <a:spcPts val="0"/>
                        </a:spcAft>
                      </a:pPr>
                      <a:r>
                        <a:rPr lang="fr-FR" sz="1800" noProof="0" dirty="0" smtClean="0">
                          <a:effectLst/>
                        </a:rPr>
                        <a:t>ASP</a:t>
                      </a: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800" noProof="0" dirty="0">
                        <a:effectLst/>
                        <a:latin typeface="Trebuchet MS" panose="020B0603020202020204" pitchFamily="34" charset="0"/>
                        <a:ea typeface="Segoe UI" pitchFamily="34" charset="0"/>
                        <a:cs typeface="Segoe UI" pitchFamily="34" charset="0"/>
                      </a:endParaRPr>
                    </a:p>
                  </a:txBody>
                  <a:tcPr marL="68580" marR="68580" marT="0" marB="0"/>
                </a:tc>
              </a:tr>
            </a:tbl>
          </a:graphicData>
        </a:graphic>
      </p:graphicFrame>
      <p:grpSp>
        <p:nvGrpSpPr>
          <p:cNvPr id="52" name="Groupe 51"/>
          <p:cNvGrpSpPr/>
          <p:nvPr/>
        </p:nvGrpSpPr>
        <p:grpSpPr>
          <a:xfrm>
            <a:off x="574877" y="542071"/>
            <a:ext cx="7410859" cy="461665"/>
            <a:chOff x="772883" y="1725568"/>
            <a:chExt cx="7410859" cy="461665"/>
          </a:xfrm>
        </p:grpSpPr>
        <p:sp>
          <p:nvSpPr>
            <p:cNvPr id="53" name="ZoneTexte 52"/>
            <p:cNvSpPr txBox="1"/>
            <p:nvPr/>
          </p:nvSpPr>
          <p:spPr>
            <a:xfrm>
              <a:off x="772883" y="1725568"/>
              <a:ext cx="4183390" cy="461665"/>
            </a:xfrm>
            <a:prstGeom prst="rect">
              <a:avLst/>
            </a:prstGeom>
            <a:noFill/>
          </p:spPr>
          <p:txBody>
            <a:bodyPr wrap="square" rtlCol="0">
              <a:spAutoFit/>
            </a:bodyPr>
            <a:lstStyle/>
            <a:p>
              <a:r>
                <a:rPr lang="fr-FR" sz="2400" b="1" dirty="0">
                  <a:solidFill>
                    <a:srgbClr val="ED7D31"/>
                  </a:solidFill>
                  <a:latin typeface="Trebuchet MS" panose="020B0603020202020204" pitchFamily="34" charset="0"/>
                </a:rPr>
                <a:t>CHOIX TECHNIQUES</a:t>
              </a:r>
              <a:endParaRPr lang="fr-FR" sz="2400" b="1" dirty="0">
                <a:solidFill>
                  <a:srgbClr val="ED7D31"/>
                </a:solidFill>
                <a:latin typeface="Trebuchet MS" panose="020B0603020202020204" pitchFamily="34" charset="0"/>
              </a:endParaRPr>
            </a:p>
          </p:txBody>
        </p:sp>
        <p:sp>
          <p:nvSpPr>
            <p:cNvPr id="54"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6" name="Rectangle 55"/>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spTree>
    <p:extLst>
      <p:ext uri="{BB962C8B-B14F-4D97-AF65-F5344CB8AC3E}">
        <p14:creationId xmlns:p14="http://schemas.microsoft.com/office/powerpoint/2010/main" val="2298090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23</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277378" y="1041303"/>
            <a:ext cx="4144420"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Choix du </a:t>
            </a:r>
            <a:r>
              <a:rPr lang="fr-FR" sz="2400" b="1" dirty="0" smtClean="0">
                <a:ln>
                  <a:solidFill>
                    <a:schemeClr val="bg1"/>
                  </a:solidFill>
                </a:ln>
                <a:solidFill>
                  <a:schemeClr val="accent5">
                    <a:lumMod val="75000"/>
                  </a:schemeClr>
                </a:solidFill>
                <a:latin typeface="Trebuchet MS" panose="020B0603020202020204" pitchFamily="34" charset="0"/>
              </a:rPr>
              <a:t>serveur web</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52" name="Groupe 51"/>
          <p:cNvGrpSpPr/>
          <p:nvPr/>
        </p:nvGrpSpPr>
        <p:grpSpPr>
          <a:xfrm>
            <a:off x="574877" y="542071"/>
            <a:ext cx="7410859" cy="461665"/>
            <a:chOff x="772883" y="1725568"/>
            <a:chExt cx="7410859" cy="461665"/>
          </a:xfrm>
        </p:grpSpPr>
        <p:sp>
          <p:nvSpPr>
            <p:cNvPr id="53" name="ZoneTexte 52"/>
            <p:cNvSpPr txBox="1"/>
            <p:nvPr/>
          </p:nvSpPr>
          <p:spPr>
            <a:xfrm>
              <a:off x="772883" y="1725568"/>
              <a:ext cx="4183390" cy="461665"/>
            </a:xfrm>
            <a:prstGeom prst="rect">
              <a:avLst/>
            </a:prstGeom>
            <a:noFill/>
          </p:spPr>
          <p:txBody>
            <a:bodyPr wrap="square" rtlCol="0">
              <a:spAutoFit/>
            </a:bodyPr>
            <a:lstStyle/>
            <a:p>
              <a:r>
                <a:rPr lang="fr-FR" sz="2400" b="1" dirty="0">
                  <a:solidFill>
                    <a:srgbClr val="ED7D31"/>
                  </a:solidFill>
                  <a:latin typeface="Trebuchet MS" panose="020B0603020202020204" pitchFamily="34" charset="0"/>
                </a:rPr>
                <a:t>CHOIX TECHNIQUES</a:t>
              </a:r>
              <a:endParaRPr lang="fr-FR" sz="2400" b="1" dirty="0">
                <a:solidFill>
                  <a:srgbClr val="ED7D31"/>
                </a:solidFill>
                <a:latin typeface="Trebuchet MS" panose="020B0603020202020204" pitchFamily="34" charset="0"/>
              </a:endParaRPr>
            </a:p>
          </p:txBody>
        </p:sp>
        <p:sp>
          <p:nvSpPr>
            <p:cNvPr id="54"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2" name="ZoneTexte 31"/>
          <p:cNvSpPr txBox="1"/>
          <p:nvPr/>
        </p:nvSpPr>
        <p:spPr>
          <a:xfrm>
            <a:off x="2915831" y="4527596"/>
            <a:ext cx="5184576" cy="1446550"/>
          </a:xfrm>
          <a:prstGeom prst="rect">
            <a:avLst/>
          </a:prstGeom>
          <a:noFill/>
        </p:spPr>
        <p:txBody>
          <a:bodyPr wrap="square" rtlCol="0">
            <a:spAutoFit/>
          </a:bodyPr>
          <a:lstStyle/>
          <a:p>
            <a:pPr marL="342900" indent="-342900">
              <a:lnSpc>
                <a:spcPct val="150000"/>
              </a:lnSpc>
              <a:buBlip>
                <a:blip r:embed="rId5"/>
              </a:buBlip>
            </a:pPr>
            <a:r>
              <a:rPr lang="fr-FR" sz="2200" dirty="0" smtClean="0">
                <a:latin typeface="Trebuchet MS" panose="020B0603020202020204" pitchFamily="34" charset="0"/>
                <a:ea typeface="Segoe UI" pitchFamily="34" charset="0"/>
                <a:cs typeface="Segoe UI" pitchFamily="34" charset="0"/>
              </a:rPr>
              <a:t>Evolutivité</a:t>
            </a:r>
          </a:p>
          <a:p>
            <a:pPr marL="342900" indent="-342900">
              <a:buBlip>
                <a:blip r:embed="rId5"/>
              </a:buBlip>
            </a:pPr>
            <a:r>
              <a:rPr lang="fr-FR" sz="2200" dirty="0" smtClean="0">
                <a:latin typeface="Trebuchet MS" panose="020B0603020202020204" pitchFamily="34" charset="0"/>
                <a:ea typeface="Segoe UI" pitchFamily="34" charset="0"/>
                <a:cs typeface="Segoe UI" pitchFamily="34" charset="0"/>
              </a:rPr>
              <a:t>Performance</a:t>
            </a:r>
            <a:endParaRPr lang="fr-FR" sz="2200" dirty="0">
              <a:latin typeface="Trebuchet MS" panose="020B0603020202020204" pitchFamily="34" charset="0"/>
              <a:ea typeface="Segoe UI" pitchFamily="34" charset="0"/>
              <a:cs typeface="Segoe UI" pitchFamily="34" charset="0"/>
            </a:endParaRPr>
          </a:p>
          <a:p>
            <a:pPr marL="342900" indent="-342900">
              <a:lnSpc>
                <a:spcPct val="150000"/>
              </a:lnSpc>
              <a:buBlip>
                <a:blip r:embed="rId5"/>
              </a:buBlip>
            </a:pPr>
            <a:r>
              <a:rPr lang="fr-FR" sz="2200" dirty="0" smtClean="0">
                <a:latin typeface="Trebuchet MS" panose="020B0603020202020204" pitchFamily="34" charset="0"/>
                <a:ea typeface="Segoe UI" pitchFamily="34" charset="0"/>
                <a:cs typeface="Segoe UI" pitchFamily="34" charset="0"/>
              </a:rPr>
              <a:t>Multiplateforme</a:t>
            </a:r>
            <a:endParaRPr lang="fr-FR" sz="2200" dirty="0" smtClean="0">
              <a:latin typeface="Trebuchet MS" panose="020B0603020202020204" pitchFamily="34" charset="0"/>
              <a:ea typeface="Segoe UI" pitchFamily="34" charset="0"/>
              <a:cs typeface="Segoe UI" pitchFamily="34" charset="0"/>
            </a:endParaRPr>
          </a:p>
        </p:txBody>
      </p:sp>
      <p:sp>
        <p:nvSpPr>
          <p:cNvPr id="33" name="ZoneTexte 32"/>
          <p:cNvSpPr txBox="1"/>
          <p:nvPr/>
        </p:nvSpPr>
        <p:spPr>
          <a:xfrm>
            <a:off x="2317869" y="4006412"/>
            <a:ext cx="4144420"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Choix du </a:t>
            </a:r>
            <a:r>
              <a:rPr lang="fr-FR" sz="2400" b="1" dirty="0" smtClean="0">
                <a:ln>
                  <a:solidFill>
                    <a:schemeClr val="bg1"/>
                  </a:solidFill>
                </a:ln>
                <a:solidFill>
                  <a:schemeClr val="accent5">
                    <a:lumMod val="75000"/>
                  </a:schemeClr>
                </a:solidFill>
                <a:latin typeface="Trebuchet MS" panose="020B0603020202020204" pitchFamily="34" charset="0"/>
              </a:rPr>
              <a:t>serveur Apache</a:t>
            </a:r>
            <a:endParaRPr lang="fr-FR" sz="2400" b="1" dirty="0">
              <a:ln>
                <a:solidFill>
                  <a:schemeClr val="bg1"/>
                </a:solidFill>
              </a:ln>
              <a:solidFill>
                <a:schemeClr val="accent5">
                  <a:lumMod val="75000"/>
                </a:schemeClr>
              </a:solidFill>
              <a:latin typeface="Trebuchet MS" panose="020B0603020202020204" pitchFamily="34" charset="0"/>
            </a:endParaRPr>
          </a:p>
        </p:txBody>
      </p:sp>
      <p:graphicFrame>
        <p:nvGraphicFramePr>
          <p:cNvPr id="34" name="Tableau 33"/>
          <p:cNvGraphicFramePr>
            <a:graphicFrameLocks noGrp="1"/>
          </p:cNvGraphicFramePr>
          <p:nvPr>
            <p:extLst>
              <p:ext uri="{D42A27DB-BD31-4B8C-83A1-F6EECF244321}">
                <p14:modId xmlns:p14="http://schemas.microsoft.com/office/powerpoint/2010/main" val="2598069831"/>
              </p:ext>
            </p:extLst>
          </p:nvPr>
        </p:nvGraphicFramePr>
        <p:xfrm>
          <a:off x="1036964" y="1693018"/>
          <a:ext cx="6948772" cy="1987420"/>
        </p:xfrm>
        <a:graphic>
          <a:graphicData uri="http://schemas.openxmlformats.org/drawingml/2006/table">
            <a:tbl>
              <a:tblPr firstRow="1" firstCol="1" bandRow="1">
                <a:tableStyleId>{72833802-FEF1-4C79-8D5D-14CF1EAF98D9}</a:tableStyleId>
              </a:tblPr>
              <a:tblGrid>
                <a:gridCol w="1349654"/>
                <a:gridCol w="1372098"/>
                <a:gridCol w="1247158"/>
                <a:gridCol w="1653401"/>
                <a:gridCol w="1326461"/>
              </a:tblGrid>
              <a:tr h="432048">
                <a:tc>
                  <a:txBody>
                    <a:bodyPr/>
                    <a:lstStyle/>
                    <a:p>
                      <a:pPr algn="ctr">
                        <a:spcBef>
                          <a:spcPts val="1400"/>
                        </a:spcBef>
                        <a:spcAft>
                          <a:spcPts val="0"/>
                        </a:spcAft>
                      </a:pPr>
                      <a:r>
                        <a:rPr lang="fr-FR" sz="1200" noProof="0" dirty="0" smtClean="0">
                          <a:effectLst/>
                        </a:rPr>
                        <a:t> </a:t>
                      </a: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r>
                        <a:rPr lang="fr-FR" sz="1200" noProof="0" dirty="0" smtClean="0">
                          <a:effectLst/>
                        </a:rPr>
                        <a:t>Evolutivité</a:t>
                      </a: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r>
                        <a:rPr lang="fr-FR" sz="1200" noProof="0" dirty="0" smtClean="0">
                          <a:effectLst/>
                        </a:rPr>
                        <a:t>Stabilité</a:t>
                      </a: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r>
                        <a:rPr lang="fr-FR" sz="1200" noProof="0" dirty="0" smtClean="0">
                          <a:effectLst/>
                        </a:rPr>
                        <a:t>Performances</a:t>
                      </a: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r>
                        <a:rPr lang="fr-FR" sz="1200" noProof="0" dirty="0" smtClean="0">
                          <a:effectLst/>
                        </a:rPr>
                        <a:t>Multiplateforme</a:t>
                      </a:r>
                      <a:endParaRPr lang="fr-FR" sz="1200" noProof="0" dirty="0">
                        <a:effectLst/>
                        <a:latin typeface="Segoe UI" pitchFamily="34" charset="0"/>
                        <a:ea typeface="Segoe UI" pitchFamily="34" charset="0"/>
                        <a:cs typeface="Segoe UI" pitchFamily="34" charset="0"/>
                      </a:endParaRPr>
                    </a:p>
                  </a:txBody>
                  <a:tcPr marL="68580" marR="68580" marT="0" marB="0"/>
                </a:tc>
              </a:tr>
              <a:tr h="576064">
                <a:tc>
                  <a:txBody>
                    <a:bodyPr/>
                    <a:lstStyle/>
                    <a:p>
                      <a:pPr>
                        <a:spcBef>
                          <a:spcPts val="1400"/>
                        </a:spcBef>
                        <a:spcAft>
                          <a:spcPts val="0"/>
                        </a:spcAft>
                      </a:pPr>
                      <a:r>
                        <a:rPr lang="fr-FR" sz="1200" noProof="0" dirty="0" smtClean="0">
                          <a:effectLst/>
                        </a:rPr>
                        <a:t>Apache</a:t>
                      </a: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a:effectLst/>
                        <a:latin typeface="Segoe UI" pitchFamily="34" charset="0"/>
                        <a:ea typeface="Segoe UI" pitchFamily="34" charset="0"/>
                        <a:cs typeface="Segoe UI" pitchFamily="34" charset="0"/>
                      </a:endParaRPr>
                    </a:p>
                  </a:txBody>
                  <a:tcPr marL="68580" marR="68580" marT="0" marB="0"/>
                </a:tc>
              </a:tr>
              <a:tr h="489654">
                <a:tc>
                  <a:txBody>
                    <a:bodyPr/>
                    <a:lstStyle/>
                    <a:p>
                      <a:pPr>
                        <a:spcBef>
                          <a:spcPts val="1400"/>
                        </a:spcBef>
                        <a:spcAft>
                          <a:spcPts val="0"/>
                        </a:spcAft>
                      </a:pPr>
                      <a:r>
                        <a:rPr lang="fr-FR" sz="1200" noProof="0" dirty="0" smtClean="0">
                          <a:effectLst/>
                        </a:rPr>
                        <a:t>Microsoft IIS</a:t>
                      </a: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dirty="0">
                        <a:effectLst/>
                        <a:latin typeface="Segoe UI" pitchFamily="34" charset="0"/>
                        <a:ea typeface="Segoe UI" pitchFamily="34" charset="0"/>
                        <a:cs typeface="Segoe UI" pitchFamily="34" charset="0"/>
                      </a:endParaRPr>
                    </a:p>
                  </a:txBody>
                  <a:tcPr marL="68580" marR="68580" marT="0" marB="0"/>
                </a:tc>
              </a:tr>
              <a:tr h="489654">
                <a:tc>
                  <a:txBody>
                    <a:bodyPr/>
                    <a:lstStyle/>
                    <a:p>
                      <a:pPr>
                        <a:spcBef>
                          <a:spcPts val="1400"/>
                        </a:spcBef>
                        <a:spcAft>
                          <a:spcPts val="0"/>
                        </a:spcAft>
                      </a:pPr>
                      <a:r>
                        <a:rPr lang="fr-FR" sz="1200" noProof="0" dirty="0" smtClean="0">
                          <a:effectLst/>
                        </a:rPr>
                        <a:t>Sun Java System Web</a:t>
                      </a: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dirty="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a:effectLst/>
                        <a:latin typeface="Segoe UI" pitchFamily="34" charset="0"/>
                        <a:ea typeface="Segoe UI" pitchFamily="34" charset="0"/>
                        <a:cs typeface="Segoe UI" pitchFamily="34" charset="0"/>
                      </a:endParaRPr>
                    </a:p>
                  </a:txBody>
                  <a:tcPr marL="68580" marR="68580" marT="0" marB="0"/>
                </a:tc>
                <a:tc>
                  <a:txBody>
                    <a:bodyPr/>
                    <a:lstStyle/>
                    <a:p>
                      <a:pPr algn="ctr">
                        <a:spcBef>
                          <a:spcPts val="1400"/>
                        </a:spcBef>
                        <a:spcAft>
                          <a:spcPts val="0"/>
                        </a:spcAft>
                      </a:pPr>
                      <a:endParaRPr lang="fr-FR" sz="1200" noProof="0" dirty="0">
                        <a:effectLst/>
                        <a:latin typeface="Segoe UI" pitchFamily="34" charset="0"/>
                        <a:ea typeface="Segoe UI" pitchFamily="34" charset="0"/>
                        <a:cs typeface="Segoe UI" pitchFamily="34" charset="0"/>
                      </a:endParaRPr>
                    </a:p>
                  </a:txBody>
                  <a:tcPr marL="68580" marR="68580" marT="0" marB="0"/>
                </a:tc>
              </a:tr>
            </a:tbl>
          </a:graphicData>
        </a:graphic>
      </p:graphicFrame>
      <p:pic>
        <p:nvPicPr>
          <p:cNvPr id="39"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9801" y="2774196"/>
            <a:ext cx="293867" cy="316472"/>
          </a:xfrm>
          <a:prstGeom prst="rect">
            <a:avLst/>
          </a:prstGeom>
          <a:noFill/>
          <a:extLst>
            <a:ext uri="{909E8E84-426E-40DD-AFC4-6F175D3DCCD1}">
              <a14:hiddenFill xmlns:a14="http://schemas.microsoft.com/office/drawing/2010/main">
                <a:solidFill>
                  <a:srgbClr val="FFFFFF"/>
                </a:solidFill>
              </a14:hiddenFill>
            </a:ext>
          </a:extLst>
        </p:spPr>
      </p:pic>
      <p:pic>
        <p:nvPicPr>
          <p:cNvPr id="40"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15831" y="2214202"/>
            <a:ext cx="321618" cy="32851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8769" y="2215864"/>
            <a:ext cx="321618" cy="328517"/>
          </a:xfrm>
          <a:prstGeom prst="rect">
            <a:avLst/>
          </a:prstGeom>
          <a:noFill/>
          <a:extLst>
            <a:ext uri="{909E8E84-426E-40DD-AFC4-6F175D3DCCD1}">
              <a14:hiddenFill xmlns:a14="http://schemas.microsoft.com/office/drawing/2010/main">
                <a:solidFill>
                  <a:srgbClr val="FFFFFF"/>
                </a:solidFill>
              </a14:hiddenFill>
            </a:ext>
          </a:extLst>
        </p:spPr>
      </p:pic>
      <p:pic>
        <p:nvPicPr>
          <p:cNvPr id="56"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08119" y="2211116"/>
            <a:ext cx="321618" cy="328517"/>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1187" y="2203700"/>
            <a:ext cx="321618" cy="328517"/>
          </a:xfrm>
          <a:prstGeom prst="rect">
            <a:avLst/>
          </a:prstGeom>
          <a:noFill/>
          <a:extLst>
            <a:ext uri="{909E8E84-426E-40DD-AFC4-6F175D3DCCD1}">
              <a14:hiddenFill xmlns:a14="http://schemas.microsoft.com/office/drawing/2010/main">
                <a:solidFill>
                  <a:srgbClr val="FFFFFF"/>
                </a:solidFill>
              </a14:hiddenFill>
            </a:ext>
          </a:extLst>
        </p:spPr>
      </p:pic>
      <p:pic>
        <p:nvPicPr>
          <p:cNvPr id="58"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6520" y="2781137"/>
            <a:ext cx="293867" cy="316472"/>
          </a:xfrm>
          <a:prstGeom prst="rect">
            <a:avLst/>
          </a:prstGeom>
          <a:noFill/>
          <a:extLst>
            <a:ext uri="{909E8E84-426E-40DD-AFC4-6F175D3DCCD1}">
              <a14:hiddenFill xmlns:a14="http://schemas.microsoft.com/office/drawing/2010/main">
                <a:solidFill>
                  <a:srgbClr val="FFFFFF"/>
                </a:solidFill>
              </a14:hiddenFill>
            </a:ext>
          </a:extLst>
        </p:spPr>
      </p:pic>
      <p:pic>
        <p:nvPicPr>
          <p:cNvPr id="59"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5062" y="2811027"/>
            <a:ext cx="293867" cy="316472"/>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2905" y="2731346"/>
            <a:ext cx="321618" cy="328517"/>
          </a:xfrm>
          <a:prstGeom prst="rect">
            <a:avLst/>
          </a:prstGeom>
          <a:noFill/>
          <a:extLst>
            <a:ext uri="{909E8E84-426E-40DD-AFC4-6F175D3DCCD1}">
              <a14:hiddenFill xmlns:a14="http://schemas.microsoft.com/office/drawing/2010/main">
                <a:solidFill>
                  <a:srgbClr val="FFFFFF"/>
                </a:solidFill>
              </a14:hiddenFill>
            </a:ext>
          </a:extLst>
        </p:spPr>
      </p:pic>
      <p:pic>
        <p:nvPicPr>
          <p:cNvPr id="61"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97448" y="3317549"/>
            <a:ext cx="321618" cy="328517"/>
          </a:xfrm>
          <a:prstGeom prst="rect">
            <a:avLst/>
          </a:prstGeom>
          <a:noFill/>
          <a:extLst>
            <a:ext uri="{909E8E84-426E-40DD-AFC4-6F175D3DCCD1}">
              <a14:hiddenFill xmlns:a14="http://schemas.microsoft.com/office/drawing/2010/main">
                <a:solidFill>
                  <a:srgbClr val="FFFFFF"/>
                </a:solidFill>
              </a14:hiddenFill>
            </a:ext>
          </a:extLst>
        </p:spPr>
      </p:pic>
      <p:pic>
        <p:nvPicPr>
          <p:cNvPr id="62"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41985" y="3301038"/>
            <a:ext cx="321618" cy="328517"/>
          </a:xfrm>
          <a:prstGeom prst="rect">
            <a:avLst/>
          </a:prstGeom>
          <a:noFill/>
          <a:extLst>
            <a:ext uri="{909E8E84-426E-40DD-AFC4-6F175D3DCCD1}">
              <a14:hiddenFill xmlns:a14="http://schemas.microsoft.com/office/drawing/2010/main">
                <a:solidFill>
                  <a:srgbClr val="FFFFFF"/>
                </a:solidFill>
              </a14:hiddenFill>
            </a:ext>
          </a:extLst>
        </p:spPr>
      </p:pic>
      <p:pic>
        <p:nvPicPr>
          <p:cNvPr id="63" name="Image 3" descr="Description : validO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6520" y="3301038"/>
            <a:ext cx="321618" cy="328517"/>
          </a:xfrm>
          <a:prstGeom prst="rect">
            <a:avLst/>
          </a:prstGeom>
          <a:noFill/>
          <a:extLst>
            <a:ext uri="{909E8E84-426E-40DD-AFC4-6F175D3DCCD1}">
              <a14:hiddenFill xmlns:a14="http://schemas.microsoft.com/office/drawing/2010/main">
                <a:solidFill>
                  <a:srgbClr val="FFFFFF"/>
                </a:solidFill>
              </a14:hiddenFill>
            </a:ext>
          </a:extLst>
        </p:spPr>
      </p:pic>
      <p:pic>
        <p:nvPicPr>
          <p:cNvPr id="68"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5739" y="3277799"/>
            <a:ext cx="293867" cy="31647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spTree>
    <p:extLst>
      <p:ext uri="{BB962C8B-B14F-4D97-AF65-F5344CB8AC3E}">
        <p14:creationId xmlns:p14="http://schemas.microsoft.com/office/powerpoint/2010/main" val="2425050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24</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596252" y="1055685"/>
            <a:ext cx="4983558"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Choix du serveur </a:t>
            </a:r>
            <a:r>
              <a:rPr lang="fr-FR" sz="2400" b="1" dirty="0" smtClean="0">
                <a:ln>
                  <a:solidFill>
                    <a:schemeClr val="bg1"/>
                  </a:solidFill>
                </a:ln>
                <a:solidFill>
                  <a:schemeClr val="accent5">
                    <a:lumMod val="75000"/>
                  </a:schemeClr>
                </a:solidFill>
                <a:latin typeface="Trebuchet MS" panose="020B0603020202020204" pitchFamily="34" charset="0"/>
              </a:rPr>
              <a:t>d’application</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21" name="Groupe 20"/>
          <p:cNvGrpSpPr/>
          <p:nvPr/>
        </p:nvGrpSpPr>
        <p:grpSpPr>
          <a:xfrm>
            <a:off x="2874496" y="2197878"/>
            <a:ext cx="4725608" cy="1387282"/>
            <a:chOff x="3556882" y="2160159"/>
            <a:chExt cx="5842090" cy="1718254"/>
          </a:xfrm>
        </p:grpSpPr>
        <p:pic>
          <p:nvPicPr>
            <p:cNvPr id="25" name="Picture 2"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44440" y="2160159"/>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3"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6882" y="3471520"/>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1938" y="2725151"/>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3"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9907" y="2746810"/>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3188" y="3456450"/>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1938" y="2224026"/>
              <a:ext cx="437034" cy="40689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1939" y="3468375"/>
              <a:ext cx="437033" cy="406893"/>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1957" y="3456450"/>
              <a:ext cx="391823" cy="421963"/>
            </a:xfrm>
            <a:prstGeom prst="rect">
              <a:avLst/>
            </a:prstGeom>
            <a:noFill/>
            <a:extLst>
              <a:ext uri="{909E8E84-426E-40DD-AFC4-6F175D3DCCD1}">
                <a14:hiddenFill xmlns:a14="http://schemas.microsoft.com/office/drawing/2010/main">
                  <a:solidFill>
                    <a:srgbClr val="FFFFFF"/>
                  </a:solidFill>
                </a14:hiddenFill>
              </a:ext>
            </a:extLst>
          </p:spPr>
        </p:pic>
        <p:pic>
          <p:nvPicPr>
            <p:cNvPr id="40" name="Image 0" descr="Description : valid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7078" y="2756784"/>
              <a:ext cx="391823" cy="42196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5"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4874" y="2824069"/>
              <a:ext cx="437034" cy="40689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3188" y="2166506"/>
              <a:ext cx="437034" cy="40689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Description : valid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4918" y="2161739"/>
              <a:ext cx="437034" cy="40689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ZoneTexte 41"/>
          <p:cNvSpPr txBox="1"/>
          <p:nvPr/>
        </p:nvSpPr>
        <p:spPr>
          <a:xfrm>
            <a:off x="2661661" y="3968167"/>
            <a:ext cx="5040829" cy="461666"/>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Choix de </a:t>
            </a:r>
            <a:r>
              <a:rPr lang="fr-FR" sz="2400" b="1" dirty="0" smtClean="0">
                <a:ln>
                  <a:solidFill>
                    <a:schemeClr val="bg1"/>
                  </a:solidFill>
                </a:ln>
                <a:solidFill>
                  <a:schemeClr val="accent5">
                    <a:lumMod val="75000"/>
                  </a:schemeClr>
                </a:solidFill>
                <a:latin typeface="Trebuchet MS" panose="020B0603020202020204" pitchFamily="34" charset="0"/>
              </a:rPr>
              <a:t>Apache </a:t>
            </a:r>
            <a:r>
              <a:rPr lang="fr-FR" sz="2400" b="1" dirty="0">
                <a:ln>
                  <a:solidFill>
                    <a:schemeClr val="bg1"/>
                  </a:solidFill>
                </a:ln>
                <a:solidFill>
                  <a:schemeClr val="accent5">
                    <a:lumMod val="75000"/>
                  </a:schemeClr>
                </a:solidFill>
                <a:latin typeface="Trebuchet MS" panose="020B0603020202020204" pitchFamily="34" charset="0"/>
              </a:rPr>
              <a:t>T</a:t>
            </a:r>
            <a:r>
              <a:rPr lang="fr-FR" sz="2400" b="1" dirty="0" smtClean="0">
                <a:ln>
                  <a:solidFill>
                    <a:schemeClr val="bg1"/>
                  </a:solidFill>
                </a:ln>
                <a:solidFill>
                  <a:schemeClr val="accent5">
                    <a:lumMod val="75000"/>
                  </a:schemeClr>
                </a:solidFill>
                <a:latin typeface="Trebuchet MS" panose="020B0603020202020204" pitchFamily="34" charset="0"/>
              </a:rPr>
              <a:t>omcat</a:t>
            </a:r>
            <a:endParaRPr lang="fr-FR" sz="2400" b="1" dirty="0">
              <a:ln>
                <a:solidFill>
                  <a:schemeClr val="bg1"/>
                </a:solidFill>
              </a:ln>
              <a:solidFill>
                <a:schemeClr val="accent5">
                  <a:lumMod val="75000"/>
                </a:schemeClr>
              </a:solidFill>
              <a:latin typeface="Trebuchet MS" panose="020B0603020202020204" pitchFamily="34" charset="0"/>
            </a:endParaRPr>
          </a:p>
        </p:txBody>
      </p:sp>
      <p:graphicFrame>
        <p:nvGraphicFramePr>
          <p:cNvPr id="44" name="Tableau 43"/>
          <p:cNvGraphicFramePr>
            <a:graphicFrameLocks noGrp="1"/>
          </p:cNvGraphicFramePr>
          <p:nvPr>
            <p:extLst>
              <p:ext uri="{D42A27DB-BD31-4B8C-83A1-F6EECF244321}">
                <p14:modId xmlns:p14="http://schemas.microsoft.com/office/powerpoint/2010/main" val="690030312"/>
              </p:ext>
            </p:extLst>
          </p:nvPr>
        </p:nvGraphicFramePr>
        <p:xfrm>
          <a:off x="1250983" y="1668306"/>
          <a:ext cx="6849424" cy="2102088"/>
        </p:xfrm>
        <a:graphic>
          <a:graphicData uri="http://schemas.openxmlformats.org/drawingml/2006/table">
            <a:tbl>
              <a:tblPr firstRow="1" bandRow="1">
                <a:tableStyleId>{72833802-FEF1-4C79-8D5D-14CF1EAF98D9}</a:tableStyleId>
              </a:tblPr>
              <a:tblGrid>
                <a:gridCol w="1083461"/>
                <a:gridCol w="1458374"/>
                <a:gridCol w="1532265"/>
                <a:gridCol w="1506594"/>
                <a:gridCol w="1268730"/>
              </a:tblGrid>
              <a:tr h="370840">
                <a:tc>
                  <a:txBody>
                    <a:bodyPr/>
                    <a:lstStyle/>
                    <a:p>
                      <a:endParaRPr lang="fr-FR" sz="1800" dirty="0">
                        <a:latin typeface="Trebuchet MS" panose="020B0603020202020204" pitchFamily="34" charset="0"/>
                      </a:endParaRPr>
                    </a:p>
                  </a:txBody>
                  <a:tcPr/>
                </a:tc>
                <a:tc>
                  <a:txBody>
                    <a:bodyPr/>
                    <a:lstStyle/>
                    <a:p>
                      <a:r>
                        <a:rPr lang="fr-FR" sz="1800" dirty="0" smtClean="0"/>
                        <a:t>Gratuité</a:t>
                      </a:r>
                      <a:endParaRPr lang="fr-FR" sz="1800" dirty="0">
                        <a:latin typeface="Trebuchet MS" panose="020B0603020202020204" pitchFamily="34" charset="0"/>
                      </a:endParaRPr>
                    </a:p>
                  </a:txBody>
                  <a:tcPr/>
                </a:tc>
                <a:tc>
                  <a:txBody>
                    <a:bodyPr/>
                    <a:lstStyle/>
                    <a:p>
                      <a:r>
                        <a:rPr lang="fr-FR" sz="1800" dirty="0" smtClean="0"/>
                        <a:t>Portabilité</a:t>
                      </a:r>
                      <a:endParaRPr lang="fr-FR" sz="1800" dirty="0">
                        <a:latin typeface="Trebuchet MS" panose="020B0603020202020204" pitchFamily="34" charset="0"/>
                      </a:endParaRPr>
                    </a:p>
                  </a:txBody>
                  <a:tcPr/>
                </a:tc>
                <a:tc>
                  <a:txBody>
                    <a:bodyPr/>
                    <a:lstStyle/>
                    <a:p>
                      <a:r>
                        <a:rPr lang="fr-FR" sz="1800" dirty="0" smtClean="0"/>
                        <a:t>Performance</a:t>
                      </a:r>
                      <a:endParaRPr lang="fr-FR" sz="1800" dirty="0">
                        <a:latin typeface="Trebuchet MS" panose="020B0603020202020204" pitchFamily="34" charset="0"/>
                      </a:endParaRPr>
                    </a:p>
                  </a:txBody>
                  <a:tcPr/>
                </a:tc>
                <a:tc>
                  <a:txBody>
                    <a:bodyPr/>
                    <a:lstStyle/>
                    <a:p>
                      <a:r>
                        <a:rPr lang="fr-FR" sz="1800" dirty="0" smtClean="0"/>
                        <a:t>sécurité</a:t>
                      </a:r>
                      <a:endParaRPr lang="fr-FR" sz="1800" dirty="0">
                        <a:latin typeface="Trebuchet MS" panose="020B0603020202020204" pitchFamily="34" charset="0"/>
                      </a:endParaRPr>
                    </a:p>
                  </a:txBody>
                  <a:tcPr/>
                </a:tc>
              </a:tr>
              <a:tr h="503144">
                <a:tc>
                  <a:txBody>
                    <a:bodyPr/>
                    <a:lstStyle/>
                    <a:p>
                      <a:r>
                        <a:rPr lang="fr-FR" sz="1600" dirty="0" smtClean="0"/>
                        <a:t>Apache </a:t>
                      </a:r>
                      <a:r>
                        <a:rPr lang="fr-FR" sz="1600" dirty="0" err="1" smtClean="0"/>
                        <a:t>Tomcat</a:t>
                      </a:r>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r>
              <a:tr h="576064">
                <a:tc>
                  <a:txBody>
                    <a:bodyPr/>
                    <a:lstStyle/>
                    <a:p>
                      <a:r>
                        <a:rPr lang="fr-FR" sz="1600" dirty="0" err="1" smtClean="0"/>
                        <a:t>JBoss</a:t>
                      </a:r>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r>
              <a:tr h="576064">
                <a:tc>
                  <a:txBody>
                    <a:bodyPr/>
                    <a:lstStyle/>
                    <a:p>
                      <a:r>
                        <a:rPr lang="fr-FR" sz="1600" dirty="0" smtClean="0"/>
                        <a:t>Glassfish</a:t>
                      </a:r>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c>
                  <a:txBody>
                    <a:bodyPr/>
                    <a:lstStyle/>
                    <a:p>
                      <a:endParaRPr lang="fr-FR" sz="1600" dirty="0">
                        <a:latin typeface="Trebuchet MS" panose="020B0603020202020204" pitchFamily="34" charset="0"/>
                      </a:endParaRPr>
                    </a:p>
                  </a:txBody>
                  <a:tcPr/>
                </a:tc>
              </a:tr>
            </a:tbl>
          </a:graphicData>
        </a:graphic>
      </p:graphicFrame>
      <p:sp>
        <p:nvSpPr>
          <p:cNvPr id="64" name="ZoneTexte 63"/>
          <p:cNvSpPr txBox="1"/>
          <p:nvPr/>
        </p:nvSpPr>
        <p:spPr>
          <a:xfrm>
            <a:off x="1818832" y="4588382"/>
            <a:ext cx="5806381" cy="1446550"/>
          </a:xfrm>
          <a:prstGeom prst="rect">
            <a:avLst/>
          </a:prstGeom>
          <a:noFill/>
        </p:spPr>
        <p:txBody>
          <a:bodyPr wrap="square" rtlCol="0">
            <a:spAutoFit/>
          </a:bodyPr>
          <a:lstStyle/>
          <a:p>
            <a:pPr marL="342900" indent="-342900">
              <a:buBlip>
                <a:blip r:embed="rId7"/>
              </a:buBlip>
            </a:pPr>
            <a:r>
              <a:rPr lang="fr-FR" sz="2200" dirty="0" smtClean="0">
                <a:latin typeface="Trebuchet MS" panose="020B0603020202020204" pitchFamily="34" charset="0"/>
                <a:ea typeface="Segoe UI" pitchFamily="34" charset="0"/>
                <a:cs typeface="Segoe UI" pitchFamily="34" charset="0"/>
              </a:rPr>
              <a:t>Gratuité;</a:t>
            </a:r>
          </a:p>
          <a:p>
            <a:pPr marL="342900" indent="-342900">
              <a:buBlip>
                <a:blip r:embed="rId7"/>
              </a:buBlip>
            </a:pPr>
            <a:r>
              <a:rPr lang="fr-FR" sz="2200" dirty="0">
                <a:latin typeface="Trebuchet MS" panose="020B0603020202020204" pitchFamily="34" charset="0"/>
                <a:ea typeface="Segoe UI" pitchFamily="34" charset="0"/>
                <a:cs typeface="Segoe UI" pitchFamily="34" charset="0"/>
              </a:rPr>
              <a:t>Grande </a:t>
            </a:r>
            <a:r>
              <a:rPr lang="fr-FR" sz="2200" dirty="0" smtClean="0">
                <a:latin typeface="Trebuchet MS" panose="020B0603020202020204" pitchFamily="34" charset="0"/>
                <a:ea typeface="Segoe UI" pitchFamily="34" charset="0"/>
                <a:cs typeface="Segoe UI" pitchFamily="34" charset="0"/>
              </a:rPr>
              <a:t>puissance;</a:t>
            </a:r>
          </a:p>
          <a:p>
            <a:pPr marL="342900" indent="-342900">
              <a:buBlip>
                <a:blip r:embed="rId7"/>
              </a:buBlip>
            </a:pPr>
            <a:r>
              <a:rPr lang="fr-FR" sz="2200" dirty="0">
                <a:latin typeface="Trebuchet MS" panose="020B0603020202020204" pitchFamily="34" charset="0"/>
                <a:ea typeface="Segoe UI" pitchFamily="34" charset="0"/>
                <a:cs typeface="Segoe UI" pitchFamily="34" charset="0"/>
              </a:rPr>
              <a:t>Supporte les spécifications du langage de script côté </a:t>
            </a:r>
            <a:r>
              <a:rPr lang="fr-FR" sz="2200" dirty="0" smtClean="0">
                <a:latin typeface="Trebuchet MS" panose="020B0603020202020204" pitchFamily="34" charset="0"/>
                <a:ea typeface="Segoe UI" pitchFamily="34" charset="0"/>
                <a:cs typeface="Segoe UI" pitchFamily="34" charset="0"/>
              </a:rPr>
              <a:t>serveur;</a:t>
            </a:r>
            <a:endParaRPr lang="fr-FR" sz="2200" dirty="0">
              <a:latin typeface="Trebuchet MS" panose="020B0603020202020204" pitchFamily="34" charset="0"/>
              <a:ea typeface="Segoe UI" pitchFamily="34" charset="0"/>
              <a:cs typeface="Segoe UI" pitchFamily="34" charset="0"/>
            </a:endParaRPr>
          </a:p>
        </p:txBody>
      </p:sp>
      <p:grpSp>
        <p:nvGrpSpPr>
          <p:cNvPr id="66" name="Groupe 65"/>
          <p:cNvGrpSpPr/>
          <p:nvPr/>
        </p:nvGrpSpPr>
        <p:grpSpPr>
          <a:xfrm>
            <a:off x="574877" y="542071"/>
            <a:ext cx="7410859" cy="461665"/>
            <a:chOff x="772883" y="1725568"/>
            <a:chExt cx="7410859" cy="461665"/>
          </a:xfrm>
        </p:grpSpPr>
        <p:sp>
          <p:nvSpPr>
            <p:cNvPr id="67" name="ZoneTexte 66"/>
            <p:cNvSpPr txBox="1"/>
            <p:nvPr/>
          </p:nvSpPr>
          <p:spPr>
            <a:xfrm>
              <a:off x="772883" y="1725568"/>
              <a:ext cx="4183390" cy="461665"/>
            </a:xfrm>
            <a:prstGeom prst="rect">
              <a:avLst/>
            </a:prstGeom>
            <a:noFill/>
          </p:spPr>
          <p:txBody>
            <a:bodyPr wrap="square" rtlCol="0">
              <a:spAutoFit/>
            </a:bodyPr>
            <a:lstStyle/>
            <a:p>
              <a:r>
                <a:rPr lang="fr-FR" sz="2400" b="1" dirty="0">
                  <a:solidFill>
                    <a:srgbClr val="ED7D31"/>
                  </a:solidFill>
                  <a:latin typeface="Trebuchet MS" panose="020B0603020202020204" pitchFamily="34" charset="0"/>
                </a:rPr>
                <a:t>CHOIX TECHNIQUES</a:t>
              </a:r>
              <a:endParaRPr lang="fr-FR" sz="2400" b="1" dirty="0">
                <a:solidFill>
                  <a:srgbClr val="ED7D31"/>
                </a:solidFill>
                <a:latin typeface="Trebuchet MS" panose="020B0603020202020204" pitchFamily="34" charset="0"/>
              </a:endParaRPr>
            </a:p>
          </p:txBody>
        </p:sp>
        <p:sp>
          <p:nvSpPr>
            <p:cNvPr id="68"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69" name="Rectangle 68"/>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spTree>
    <p:extLst>
      <p:ext uri="{BB962C8B-B14F-4D97-AF65-F5344CB8AC3E}">
        <p14:creationId xmlns:p14="http://schemas.microsoft.com/office/powerpoint/2010/main" val="2731271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25</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288178" y="1053909"/>
            <a:ext cx="4719549"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Choix de l’architecture  web</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17" name="Groupe 16"/>
          <p:cNvGrpSpPr/>
          <p:nvPr/>
        </p:nvGrpSpPr>
        <p:grpSpPr>
          <a:xfrm>
            <a:off x="4519057" y="1587699"/>
            <a:ext cx="4242274" cy="2094938"/>
            <a:chOff x="5460814" y="1683909"/>
            <a:chExt cx="5656365" cy="2793251"/>
          </a:xfrm>
        </p:grpSpPr>
        <p:sp>
          <p:nvSpPr>
            <p:cNvPr id="21" name="ZoneTexte 20"/>
            <p:cNvSpPr txBox="1"/>
            <p:nvPr/>
          </p:nvSpPr>
          <p:spPr>
            <a:xfrm>
              <a:off x="7686583" y="1683909"/>
              <a:ext cx="1204825" cy="492443"/>
            </a:xfrm>
            <a:prstGeom prst="rect">
              <a:avLst/>
            </a:prstGeom>
            <a:noFill/>
          </p:spPr>
          <p:txBody>
            <a:bodyPr wrap="square" rtlCol="0">
              <a:spAutoFit/>
            </a:bodyPr>
            <a:lstStyle/>
            <a:p>
              <a:pPr algn="just"/>
              <a:r>
                <a:rPr lang="fr-FR" b="1" dirty="0">
                  <a:ln>
                    <a:solidFill>
                      <a:srgbClr val="ED8C20"/>
                    </a:solidFill>
                  </a:ln>
                  <a:solidFill>
                    <a:srgbClr val="FF6600"/>
                  </a:solidFill>
                  <a:latin typeface="Trebuchet MS" panose="020B0603020202020204" pitchFamily="34" charset="0"/>
                </a:rPr>
                <a:t>3-tiers</a:t>
              </a:r>
            </a:p>
          </p:txBody>
        </p:sp>
        <p:pic>
          <p:nvPicPr>
            <p:cNvPr id="24" name="Image 23" descr="D:\NADIO JEAN\DOSSIERS PERSONNELS\MES DOCUMENTS\Docs personnels\Rapport\Mon rapport\images\3tiers.png"/>
            <p:cNvPicPr/>
            <p:nvPr/>
          </p:nvPicPr>
          <p:blipFill>
            <a:blip r:embed="rId5" cstate="print"/>
            <a:stretch>
              <a:fillRect/>
            </a:stretch>
          </p:blipFill>
          <p:spPr bwMode="auto">
            <a:xfrm>
              <a:off x="5460814" y="2101277"/>
              <a:ext cx="5656365" cy="2375883"/>
            </a:xfrm>
            <a:prstGeom prst="rect">
              <a:avLst/>
            </a:prstGeom>
            <a:noFill/>
            <a:ln w="19050">
              <a:solidFill>
                <a:srgbClr val="ED8C20"/>
              </a:solidFill>
              <a:miter lim="800000"/>
              <a:headEnd/>
              <a:tailEnd/>
            </a:ln>
          </p:spPr>
        </p:pic>
      </p:grpSp>
      <p:grpSp>
        <p:nvGrpSpPr>
          <p:cNvPr id="25" name="Groupe 24"/>
          <p:cNvGrpSpPr/>
          <p:nvPr/>
        </p:nvGrpSpPr>
        <p:grpSpPr>
          <a:xfrm>
            <a:off x="854548" y="1543559"/>
            <a:ext cx="3502387" cy="2080070"/>
            <a:chOff x="746212" y="1703733"/>
            <a:chExt cx="4669849" cy="2773427"/>
          </a:xfrm>
        </p:grpSpPr>
        <p:pic>
          <p:nvPicPr>
            <p:cNvPr id="26" name="Image 25" descr="D:\NADIO JEAN\DOSSIERS PERSONNELS\MES DOCUMENTS\Docs personnels\Rapport\Mon rapport\images\clientServeur.png"/>
            <p:cNvPicPr/>
            <p:nvPr/>
          </p:nvPicPr>
          <p:blipFill>
            <a:blip r:embed="rId6" cstate="print"/>
            <a:srcRect/>
            <a:stretch>
              <a:fillRect/>
            </a:stretch>
          </p:blipFill>
          <p:spPr bwMode="auto">
            <a:xfrm>
              <a:off x="746212" y="2145574"/>
              <a:ext cx="4669849" cy="2331586"/>
            </a:xfrm>
            <a:prstGeom prst="rect">
              <a:avLst/>
            </a:prstGeom>
            <a:noFill/>
            <a:ln w="28575">
              <a:solidFill>
                <a:srgbClr val="ED8C20"/>
              </a:solidFill>
              <a:miter lim="800000"/>
              <a:headEnd/>
              <a:tailEnd/>
            </a:ln>
          </p:spPr>
        </p:pic>
        <p:sp>
          <p:nvSpPr>
            <p:cNvPr id="27" name="ZoneTexte 26"/>
            <p:cNvSpPr txBox="1"/>
            <p:nvPr/>
          </p:nvSpPr>
          <p:spPr>
            <a:xfrm>
              <a:off x="2316713" y="1703733"/>
              <a:ext cx="1204825" cy="492443"/>
            </a:xfrm>
            <a:prstGeom prst="rect">
              <a:avLst/>
            </a:prstGeom>
            <a:noFill/>
          </p:spPr>
          <p:txBody>
            <a:bodyPr wrap="square" rtlCol="0">
              <a:spAutoFit/>
            </a:bodyPr>
            <a:lstStyle/>
            <a:p>
              <a:pPr algn="just"/>
              <a:r>
                <a:rPr lang="fr-FR" b="1" dirty="0">
                  <a:ln>
                    <a:solidFill>
                      <a:srgbClr val="ED8C20"/>
                    </a:solidFill>
                  </a:ln>
                  <a:solidFill>
                    <a:srgbClr val="FF6600"/>
                  </a:solidFill>
                  <a:latin typeface="Trebuchet MS" panose="020B0603020202020204" pitchFamily="34" charset="0"/>
                </a:rPr>
                <a:t>2-tiers</a:t>
              </a:r>
            </a:p>
          </p:txBody>
        </p:sp>
      </p:grpSp>
      <p:grpSp>
        <p:nvGrpSpPr>
          <p:cNvPr id="28" name="Groupe 27"/>
          <p:cNvGrpSpPr/>
          <p:nvPr/>
        </p:nvGrpSpPr>
        <p:grpSpPr>
          <a:xfrm>
            <a:off x="665221" y="3936655"/>
            <a:ext cx="8348150" cy="2435240"/>
            <a:chOff x="820924" y="4575824"/>
            <a:chExt cx="10451296" cy="3246984"/>
          </a:xfrm>
        </p:grpSpPr>
        <p:sp>
          <p:nvSpPr>
            <p:cNvPr id="29" name="ZoneTexte 28"/>
            <p:cNvSpPr txBox="1"/>
            <p:nvPr/>
          </p:nvSpPr>
          <p:spPr>
            <a:xfrm>
              <a:off x="2507385" y="4575824"/>
              <a:ext cx="6056638" cy="574515"/>
            </a:xfrm>
            <a:prstGeom prst="rect">
              <a:avLst/>
            </a:prstGeom>
            <a:noFill/>
          </p:spPr>
          <p:txBody>
            <a:bodyPr wrap="square" rtlCol="0">
              <a:spAutoFit/>
            </a:bodyPr>
            <a:lstStyle/>
            <a:p>
              <a:pPr marL="257175" indent="-257175">
                <a:buFont typeface="Wingdings" panose="05000000000000000000" pitchFamily="2" charset="2"/>
                <a:buChar char="q"/>
              </a:pPr>
              <a:r>
                <a:rPr lang="fr-FR" sz="2200" b="1" dirty="0">
                  <a:solidFill>
                    <a:schemeClr val="accent5">
                      <a:lumMod val="75000"/>
                    </a:schemeClr>
                  </a:solidFill>
                  <a:latin typeface="Trebuchet MS" panose="020B0603020202020204" pitchFamily="34" charset="0"/>
                </a:rPr>
                <a:t>Choix de l’architecture 3 tiers </a:t>
              </a:r>
            </a:p>
          </p:txBody>
        </p:sp>
        <p:sp>
          <p:nvSpPr>
            <p:cNvPr id="30" name="ZoneTexte 29"/>
            <p:cNvSpPr txBox="1"/>
            <p:nvPr/>
          </p:nvSpPr>
          <p:spPr>
            <a:xfrm>
              <a:off x="847659" y="5021756"/>
              <a:ext cx="10424561" cy="1394484"/>
            </a:xfrm>
            <a:prstGeom prst="rect">
              <a:avLst/>
            </a:prstGeom>
            <a:noFill/>
          </p:spPr>
          <p:txBody>
            <a:bodyPr wrap="square" rtlCol="0">
              <a:spAutoFit/>
            </a:bodyPr>
            <a:lstStyle/>
            <a:p>
              <a:pPr marL="342900" indent="-342900">
                <a:lnSpc>
                  <a:spcPct val="150000"/>
                </a:lnSpc>
                <a:buBlip>
                  <a:blip r:embed="rId7"/>
                </a:buBlip>
              </a:pPr>
              <a:r>
                <a:rPr lang="fr-FR" sz="2200" dirty="0">
                  <a:latin typeface="Trebuchet MS" panose="020B0603020202020204" pitchFamily="34" charset="0"/>
                </a:rPr>
                <a:t>Grande </a:t>
              </a:r>
              <a:r>
                <a:rPr lang="fr-FR" sz="2200" dirty="0" smtClean="0">
                  <a:latin typeface="Trebuchet MS" panose="020B0603020202020204" pitchFamily="34" charset="0"/>
                </a:rPr>
                <a:t>flexibilité;</a:t>
              </a:r>
              <a:endParaRPr lang="fr-FR" sz="2200" dirty="0">
                <a:latin typeface="Trebuchet MS" panose="020B0603020202020204" pitchFamily="34" charset="0"/>
              </a:endParaRPr>
            </a:p>
            <a:p>
              <a:pPr marL="342900" indent="-342900">
                <a:lnSpc>
                  <a:spcPct val="150000"/>
                </a:lnSpc>
                <a:buBlip>
                  <a:blip r:embed="rId7"/>
                </a:buBlip>
              </a:pPr>
              <a:r>
                <a:rPr lang="fr-FR" sz="2200" dirty="0" smtClean="0">
                  <a:latin typeface="Trebuchet MS" panose="020B0603020202020204" pitchFamily="34" charset="0"/>
                </a:rPr>
                <a:t>Sécurité </a:t>
              </a:r>
              <a:r>
                <a:rPr lang="fr-FR" sz="2200" dirty="0">
                  <a:latin typeface="Trebuchet MS" panose="020B0603020202020204" pitchFamily="34" charset="0"/>
                </a:rPr>
                <a:t>à tous les </a:t>
              </a:r>
              <a:r>
                <a:rPr lang="fr-FR" sz="2200" dirty="0" smtClean="0">
                  <a:latin typeface="Trebuchet MS" panose="020B0603020202020204" pitchFamily="34" charset="0"/>
                </a:rPr>
                <a:t>niveau;</a:t>
              </a:r>
              <a:endParaRPr lang="fr-FR" sz="2200" dirty="0">
                <a:latin typeface="Trebuchet MS" panose="020B0603020202020204" pitchFamily="34" charset="0"/>
              </a:endParaRPr>
            </a:p>
          </p:txBody>
        </p:sp>
        <p:sp>
          <p:nvSpPr>
            <p:cNvPr id="33" name="ZoneTexte 32"/>
            <p:cNvSpPr txBox="1"/>
            <p:nvPr/>
          </p:nvSpPr>
          <p:spPr>
            <a:xfrm>
              <a:off x="820924" y="6428324"/>
              <a:ext cx="8229908" cy="1394484"/>
            </a:xfrm>
            <a:prstGeom prst="rect">
              <a:avLst/>
            </a:prstGeom>
            <a:noFill/>
          </p:spPr>
          <p:txBody>
            <a:bodyPr wrap="square" rtlCol="0">
              <a:spAutoFit/>
            </a:bodyPr>
            <a:lstStyle/>
            <a:p>
              <a:pPr marL="342900" indent="-342900">
                <a:lnSpc>
                  <a:spcPct val="150000"/>
                </a:lnSpc>
                <a:buBlip>
                  <a:blip r:embed="rId7"/>
                </a:buBlip>
              </a:pPr>
              <a:r>
                <a:rPr lang="fr-FR" sz="2200" dirty="0" smtClean="0">
                  <a:latin typeface="Trebuchet MS" panose="020B0603020202020204" pitchFamily="34" charset="0"/>
                </a:rPr>
                <a:t>Grande </a:t>
              </a:r>
              <a:r>
                <a:rPr lang="fr-FR" sz="2200" dirty="0">
                  <a:latin typeface="Trebuchet MS" panose="020B0603020202020204" pitchFamily="34" charset="0"/>
                </a:rPr>
                <a:t>marge d’ </a:t>
              </a:r>
              <a:r>
                <a:rPr lang="fr-FR" sz="2200" dirty="0" smtClean="0">
                  <a:latin typeface="Trebuchet MS" panose="020B0603020202020204" pitchFamily="34" charset="0"/>
                </a:rPr>
                <a:t>évolution; </a:t>
              </a:r>
              <a:endParaRPr lang="fr-FR" sz="2200" dirty="0" smtClean="0">
                <a:latin typeface="Trebuchet MS" panose="020B0603020202020204" pitchFamily="34" charset="0"/>
              </a:endParaRPr>
            </a:p>
            <a:p>
              <a:pPr marL="342900" indent="-342900">
                <a:lnSpc>
                  <a:spcPct val="150000"/>
                </a:lnSpc>
                <a:buBlip>
                  <a:blip r:embed="rId7"/>
                </a:buBlip>
              </a:pPr>
              <a:r>
                <a:rPr lang="fr-FR" sz="2200" dirty="0" smtClean="0">
                  <a:latin typeface="Trebuchet MS" panose="020B0603020202020204" pitchFamily="34" charset="0"/>
                </a:rPr>
                <a:t>Grande </a:t>
              </a:r>
              <a:r>
                <a:rPr lang="fr-FR" sz="2200" dirty="0">
                  <a:latin typeface="Trebuchet MS" panose="020B0603020202020204" pitchFamily="34" charset="0"/>
                </a:rPr>
                <a:t>fiabilité et disponibilité du </a:t>
              </a:r>
              <a:r>
                <a:rPr lang="fr-FR" sz="2200" dirty="0" smtClean="0">
                  <a:latin typeface="Trebuchet MS" panose="020B0603020202020204" pitchFamily="34" charset="0"/>
                </a:rPr>
                <a:t>système</a:t>
              </a:r>
              <a:endParaRPr lang="fr-FR" sz="2200" dirty="0">
                <a:latin typeface="Trebuchet MS" panose="020B0603020202020204" pitchFamily="34" charset="0"/>
              </a:endParaRPr>
            </a:p>
          </p:txBody>
        </p:sp>
      </p:grpSp>
      <p:grpSp>
        <p:nvGrpSpPr>
          <p:cNvPr id="34" name="Groupe 33"/>
          <p:cNvGrpSpPr/>
          <p:nvPr/>
        </p:nvGrpSpPr>
        <p:grpSpPr>
          <a:xfrm>
            <a:off x="574877" y="542071"/>
            <a:ext cx="7410859" cy="461665"/>
            <a:chOff x="772883" y="1725568"/>
            <a:chExt cx="7410859" cy="461665"/>
          </a:xfrm>
        </p:grpSpPr>
        <p:sp>
          <p:nvSpPr>
            <p:cNvPr id="35" name="ZoneTexte 34"/>
            <p:cNvSpPr txBox="1"/>
            <p:nvPr/>
          </p:nvSpPr>
          <p:spPr>
            <a:xfrm>
              <a:off x="772883" y="1725568"/>
              <a:ext cx="4183390" cy="461665"/>
            </a:xfrm>
            <a:prstGeom prst="rect">
              <a:avLst/>
            </a:prstGeom>
            <a:noFill/>
          </p:spPr>
          <p:txBody>
            <a:bodyPr wrap="square" rtlCol="0">
              <a:spAutoFit/>
            </a:bodyPr>
            <a:lstStyle/>
            <a:p>
              <a:r>
                <a:rPr lang="fr-FR" sz="2400" b="1" dirty="0">
                  <a:solidFill>
                    <a:srgbClr val="ED7D31"/>
                  </a:solidFill>
                  <a:latin typeface="Trebuchet MS" panose="020B0603020202020204" pitchFamily="34" charset="0"/>
                </a:rPr>
                <a:t>CHOIX TECHNIQUES</a:t>
              </a:r>
              <a:endParaRPr lang="fr-FR" sz="2400" b="1" dirty="0">
                <a:solidFill>
                  <a:srgbClr val="ED7D31"/>
                </a:solidFill>
                <a:latin typeface="Trebuchet MS" panose="020B0603020202020204" pitchFamily="34" charset="0"/>
              </a:endParaRPr>
            </a:p>
          </p:txBody>
        </p:sp>
        <p:sp>
          <p:nvSpPr>
            <p:cNvPr id="36"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8" name="Rectangle 37"/>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spTree>
    <p:extLst>
      <p:ext uri="{BB962C8B-B14F-4D97-AF65-F5344CB8AC3E}">
        <p14:creationId xmlns:p14="http://schemas.microsoft.com/office/powerpoint/2010/main" val="1399327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26</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370667" y="957089"/>
            <a:ext cx="6219504" cy="461665"/>
          </a:xfrm>
          <a:prstGeom prst="rect">
            <a:avLst/>
          </a:prstGeom>
          <a:noFill/>
        </p:spPr>
        <p:txBody>
          <a:bodyPr wrap="square" rtlCol="0">
            <a:spAutoFit/>
          </a:bodyPr>
          <a:lstStyle/>
          <a:p>
            <a:pPr marL="342900" indent="-342900">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Architecture </a:t>
            </a:r>
            <a:r>
              <a:rPr lang="fr-FR" sz="2400" dirty="0" smtClean="0">
                <a:solidFill>
                  <a:schemeClr val="accent1">
                    <a:lumMod val="75000"/>
                  </a:schemeClr>
                </a:solidFill>
              </a:rPr>
              <a:t>en </a:t>
            </a:r>
            <a:r>
              <a:rPr lang="fr-FR" sz="2400" dirty="0">
                <a:solidFill>
                  <a:schemeClr val="accent1">
                    <a:lumMod val="75000"/>
                  </a:schemeClr>
                </a:solidFill>
              </a:rPr>
              <a:t>couche de l’application</a:t>
            </a:r>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28" y="1331976"/>
            <a:ext cx="8014305" cy="5047139"/>
          </a:xfrm>
          <a:prstGeom prst="rect">
            <a:avLst/>
          </a:prstGeom>
        </p:spPr>
      </p:pic>
      <p:grpSp>
        <p:nvGrpSpPr>
          <p:cNvPr id="17" name="Groupe 16"/>
          <p:cNvGrpSpPr/>
          <p:nvPr/>
        </p:nvGrpSpPr>
        <p:grpSpPr>
          <a:xfrm>
            <a:off x="574877" y="542071"/>
            <a:ext cx="7410859" cy="461665"/>
            <a:chOff x="772883" y="1725568"/>
            <a:chExt cx="7410859" cy="461665"/>
          </a:xfrm>
        </p:grpSpPr>
        <p:sp>
          <p:nvSpPr>
            <p:cNvPr id="21" name="ZoneTexte 20"/>
            <p:cNvSpPr txBox="1"/>
            <p:nvPr/>
          </p:nvSpPr>
          <p:spPr>
            <a:xfrm>
              <a:off x="772883" y="1725568"/>
              <a:ext cx="4183390" cy="461665"/>
            </a:xfrm>
            <a:prstGeom prst="rect">
              <a:avLst/>
            </a:prstGeom>
            <a:noFill/>
          </p:spPr>
          <p:txBody>
            <a:bodyPr wrap="square" rtlCol="0">
              <a:spAutoFit/>
            </a:bodyPr>
            <a:lstStyle/>
            <a:p>
              <a:r>
                <a:rPr lang="fr-FR" sz="2400" b="1" dirty="0">
                  <a:solidFill>
                    <a:srgbClr val="ED7D31"/>
                  </a:solidFill>
                  <a:latin typeface="Trebuchet MS" panose="020B0603020202020204" pitchFamily="34" charset="0"/>
                </a:rPr>
                <a:t>CHOIX TECHNIQUES</a:t>
              </a:r>
              <a:endParaRPr lang="fr-FR" sz="2400" b="1" dirty="0">
                <a:solidFill>
                  <a:srgbClr val="ED7D31"/>
                </a:solidFill>
                <a:latin typeface="Trebuchet MS" panose="020B0603020202020204" pitchFamily="34" charset="0"/>
              </a:endParaRPr>
            </a:p>
          </p:txBody>
        </p:sp>
        <p:sp>
          <p:nvSpPr>
            <p:cNvPr id="25"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6" name="Rectangle 25"/>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spTree>
    <p:extLst>
      <p:ext uri="{BB962C8B-B14F-4D97-AF65-F5344CB8AC3E}">
        <p14:creationId xmlns:p14="http://schemas.microsoft.com/office/powerpoint/2010/main" val="2101982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27</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 name="Rectangle à coins arrondis 1"/>
          <p:cNvSpPr/>
          <p:nvPr/>
        </p:nvSpPr>
        <p:spPr>
          <a:xfrm>
            <a:off x="1125819" y="2159000"/>
            <a:ext cx="6680200" cy="137160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CI" sz="6000" dirty="0" smtClean="0">
                <a:ln w="0"/>
                <a:solidFill>
                  <a:schemeClr val="accent1"/>
                </a:solidFill>
                <a:effectLst>
                  <a:outerShdw blurRad="38100" dist="25400" dir="5400000" algn="ctr" rotWithShape="0">
                    <a:srgbClr val="6E747A">
                      <a:alpha val="43000"/>
                    </a:srgbClr>
                  </a:outerShdw>
                </a:effectLst>
                <a:latin typeface="Trebuchet MS" panose="020B0603020202020204" pitchFamily="34" charset="0"/>
              </a:rPr>
              <a:t>DEMONSTRATION</a:t>
            </a:r>
            <a:endParaRPr lang="en-US" sz="6000" dirty="0">
              <a:ln w="0"/>
              <a:solidFill>
                <a:schemeClr val="accent1"/>
              </a:solidFill>
              <a:effectLst>
                <a:outerShdw blurRad="38100" dist="25400" dir="5400000" algn="ctr" rotWithShape="0">
                  <a:srgbClr val="6E747A">
                    <a:alpha val="43000"/>
                  </a:srgbClr>
                </a:outerShdw>
              </a:effectLst>
              <a:latin typeface="Trebuchet MS" panose="020B0603020202020204" pitchFamily="34" charset="0"/>
            </a:endParaRPr>
          </a:p>
        </p:txBody>
      </p:sp>
      <p:sp>
        <p:nvSpPr>
          <p:cNvPr id="12" name="Rectangle 11"/>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spTree>
    <p:extLst>
      <p:ext uri="{BB962C8B-B14F-4D97-AF65-F5344CB8AC3E}">
        <p14:creationId xmlns:p14="http://schemas.microsoft.com/office/powerpoint/2010/main" val="160018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afterEffect">
                                  <p:stCondLst>
                                    <p:cond delay="0"/>
                                  </p:stCondLst>
                                  <p:childTnLst>
                                    <p:animMotion origin="layout" path="M 0 0 C 0.069 0 0.125 0.056 0.125 0.125 C 0.125 0.194 0.069 0.25 0 0.25 C -0.069 0.25 -0.125 0.194 -0.125 0.125 C -0.125 0.056 -0.069 0 0 0 Z" pathEditMode="relative" ptsTypes="">
                                      <p:cBhvr>
                                        <p:cTn id="6" dur="3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28</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855423" y="1010912"/>
            <a:ext cx="2944205"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Authentification</a:t>
            </a:r>
            <a:endParaRPr lang="fr-FR" sz="2400" b="1" dirty="0">
              <a:ln>
                <a:solidFill>
                  <a:schemeClr val="bg1"/>
                </a:solidFill>
              </a:ln>
              <a:solidFill>
                <a:schemeClr val="accent5">
                  <a:lumMod val="75000"/>
                </a:schemeClr>
              </a:solidFill>
              <a:latin typeface="Trebuchet MS" panose="020B0603020202020204" pitchFamily="34" charset="0"/>
            </a:endParaRPr>
          </a:p>
        </p:txBody>
      </p:sp>
      <p:pic>
        <p:nvPicPr>
          <p:cNvPr id="48" name="Image 47"/>
          <p:cNvPicPr/>
          <p:nvPr/>
        </p:nvPicPr>
        <p:blipFill rotWithShape="1">
          <a:blip r:embed="rId5"/>
          <a:srcRect b="8642"/>
          <a:stretch/>
        </p:blipFill>
        <p:spPr>
          <a:xfrm>
            <a:off x="1125819" y="1449837"/>
            <a:ext cx="6448443" cy="4358540"/>
          </a:xfrm>
          <a:prstGeom prst="rect">
            <a:avLst/>
          </a:prstGeom>
        </p:spPr>
      </p:pic>
      <p:grpSp>
        <p:nvGrpSpPr>
          <p:cNvPr id="17" name="Groupe 16"/>
          <p:cNvGrpSpPr/>
          <p:nvPr/>
        </p:nvGrpSpPr>
        <p:grpSpPr>
          <a:xfrm>
            <a:off x="574877" y="542071"/>
            <a:ext cx="7376993" cy="461665"/>
            <a:chOff x="772883" y="1725568"/>
            <a:chExt cx="7376993" cy="461665"/>
          </a:xfrm>
        </p:grpSpPr>
        <p:sp>
          <p:nvSpPr>
            <p:cNvPr id="21" name="ZoneTexte 20"/>
            <p:cNvSpPr txBox="1"/>
            <p:nvPr/>
          </p:nvSpPr>
          <p:spPr>
            <a:xfrm>
              <a:off x="772883" y="1725568"/>
              <a:ext cx="4183390" cy="461665"/>
            </a:xfrm>
            <a:prstGeom prst="rect">
              <a:avLst/>
            </a:prstGeom>
            <a:noFill/>
          </p:spPr>
          <p:txBody>
            <a:bodyPr wrap="square" rtlCol="0">
              <a:spAutoFit/>
            </a:bodyPr>
            <a:lstStyle/>
            <a:p>
              <a:r>
                <a:rPr lang="fr-FR" sz="2400" b="1" dirty="0" smtClean="0">
                  <a:solidFill>
                    <a:srgbClr val="ED7D31"/>
                  </a:solidFill>
                  <a:latin typeface="Trebuchet MS" panose="020B0603020202020204" pitchFamily="34" charset="0"/>
                </a:rPr>
                <a:t>PRESENTATION DE CAPTURE</a:t>
              </a:r>
              <a:endParaRPr lang="fr-FR" sz="2400" b="1" dirty="0">
                <a:solidFill>
                  <a:srgbClr val="ED7D31"/>
                </a:solidFill>
                <a:latin typeface="Trebuchet MS" panose="020B0603020202020204" pitchFamily="34" charset="0"/>
              </a:endParaRPr>
            </a:p>
          </p:txBody>
        </p:sp>
        <p:sp>
          <p:nvSpPr>
            <p:cNvPr id="24" name="Rectangle 4"/>
            <p:cNvSpPr>
              <a:spLocks noChangeArrowheads="1"/>
            </p:cNvSpPr>
            <p:nvPr/>
          </p:nvSpPr>
          <p:spPr bwMode="auto">
            <a:xfrm flipV="1">
              <a:off x="892275"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5" name="Rectangle 24"/>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spTree>
    <p:extLst>
      <p:ext uri="{BB962C8B-B14F-4D97-AF65-F5344CB8AC3E}">
        <p14:creationId xmlns:p14="http://schemas.microsoft.com/office/powerpoint/2010/main" val="2064594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29</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855423" y="1010912"/>
            <a:ext cx="2944205"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Service Accueil</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17" name="Groupe 16"/>
          <p:cNvGrpSpPr/>
          <p:nvPr/>
        </p:nvGrpSpPr>
        <p:grpSpPr>
          <a:xfrm>
            <a:off x="574877" y="542071"/>
            <a:ext cx="7376993" cy="461665"/>
            <a:chOff x="772883" y="1725568"/>
            <a:chExt cx="7376993" cy="461665"/>
          </a:xfrm>
        </p:grpSpPr>
        <p:sp>
          <p:nvSpPr>
            <p:cNvPr id="21" name="ZoneTexte 20"/>
            <p:cNvSpPr txBox="1"/>
            <p:nvPr/>
          </p:nvSpPr>
          <p:spPr>
            <a:xfrm>
              <a:off x="772883" y="1725568"/>
              <a:ext cx="4183390" cy="461665"/>
            </a:xfrm>
            <a:prstGeom prst="rect">
              <a:avLst/>
            </a:prstGeom>
            <a:noFill/>
          </p:spPr>
          <p:txBody>
            <a:bodyPr wrap="square" rtlCol="0">
              <a:spAutoFit/>
            </a:bodyPr>
            <a:lstStyle/>
            <a:p>
              <a:r>
                <a:rPr lang="fr-FR" sz="2400" b="1" dirty="0" smtClean="0">
                  <a:solidFill>
                    <a:srgbClr val="ED7D31"/>
                  </a:solidFill>
                  <a:latin typeface="Trebuchet MS" panose="020B0603020202020204" pitchFamily="34" charset="0"/>
                </a:rPr>
                <a:t>PRESENTATION DE CAPTURE</a:t>
              </a:r>
              <a:endParaRPr lang="fr-FR" sz="2400" b="1" dirty="0">
                <a:solidFill>
                  <a:srgbClr val="ED7D31"/>
                </a:solidFill>
                <a:latin typeface="Trebuchet MS" panose="020B0603020202020204" pitchFamily="34" charset="0"/>
              </a:endParaRPr>
            </a:p>
          </p:txBody>
        </p:sp>
        <p:sp>
          <p:nvSpPr>
            <p:cNvPr id="24" name="Rectangle 4"/>
            <p:cNvSpPr>
              <a:spLocks noChangeArrowheads="1"/>
            </p:cNvSpPr>
            <p:nvPr/>
          </p:nvSpPr>
          <p:spPr bwMode="auto">
            <a:xfrm flipV="1">
              <a:off x="892275"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5" name="Rectangle 24"/>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pic>
        <p:nvPicPr>
          <p:cNvPr id="20" name="Image 19"/>
          <p:cNvPicPr/>
          <p:nvPr/>
        </p:nvPicPr>
        <p:blipFill rotWithShape="1">
          <a:blip r:embed="rId5" cstate="print"/>
          <a:srcRect t="6271" r="1893" b="5098"/>
          <a:stretch/>
        </p:blipFill>
        <p:spPr bwMode="auto">
          <a:xfrm>
            <a:off x="689174" y="1532401"/>
            <a:ext cx="8082293" cy="46313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7471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058554" y="6453911"/>
            <a:ext cx="424546" cy="346033"/>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a:t>
            </a:fld>
            <a:endParaRPr lang="en-US" sz="2000" dirty="0">
              <a:solidFill>
                <a:schemeClr val="bg1"/>
              </a:solidFill>
            </a:endParaRPr>
          </a:p>
        </p:txBody>
      </p:sp>
      <p:pic>
        <p:nvPicPr>
          <p:cNvPr id="20" name="Image 19"/>
          <p:cNvPicPr>
            <a:picLocks noChangeAspect="1"/>
          </p:cNvPicPr>
          <p:nvPr/>
        </p:nvPicPr>
        <p:blipFill rotWithShape="1">
          <a:blip r:embed="rId3" cstate="print">
            <a:extLst>
              <a:ext uri="{28A0092B-C50C-407E-A947-70E740481C1C}">
                <a14:useLocalDpi xmlns:a14="http://schemas.microsoft.com/office/drawing/2010/main" val="0"/>
              </a:ext>
            </a:extLst>
          </a:blip>
          <a:srcRect l="3223" t="5109" r="79603" b="71403"/>
          <a:stretch/>
        </p:blipFill>
        <p:spPr>
          <a:xfrm>
            <a:off x="377910" y="81911"/>
            <a:ext cx="618419" cy="598981"/>
          </a:xfrm>
          <a:prstGeom prst="rect">
            <a:avLst/>
          </a:prstGeom>
        </p:spPr>
      </p:pic>
      <p:pic>
        <p:nvPicPr>
          <p:cNvPr id="19" name="Imag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3509" y="129756"/>
            <a:ext cx="1006580" cy="50329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1009880" y="450668"/>
            <a:ext cx="6521893" cy="60648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3200" dirty="0">
                <a:solidFill>
                  <a:schemeClr val="accent2"/>
                </a:solidFill>
                <a:latin typeface="Trebuchet MS" panose="020B0603020202020204" pitchFamily="34" charset="0"/>
              </a:rPr>
              <a:t>PLAN DE  LA PRESENTATION </a:t>
            </a:r>
            <a:endParaRPr lang="en-US" sz="3200" dirty="0">
              <a:solidFill>
                <a:schemeClr val="accent2"/>
              </a:solidFill>
              <a:latin typeface="Trebuchet MS" panose="020B0603020202020204" pitchFamily="34" charset="0"/>
            </a:endParaRPr>
          </a:p>
        </p:txBody>
      </p:sp>
      <p:sp>
        <p:nvSpPr>
          <p:cNvPr id="22" name="ZoneTexte 21"/>
          <p:cNvSpPr txBox="1"/>
          <p:nvPr/>
        </p:nvSpPr>
        <p:spPr>
          <a:xfrm>
            <a:off x="-648661" y="3539950"/>
            <a:ext cx="470419" cy="584775"/>
          </a:xfrm>
          <a:prstGeom prst="rect">
            <a:avLst/>
          </a:prstGeom>
          <a:noFill/>
        </p:spPr>
        <p:txBody>
          <a:bodyPr wrap="square" rtlCol="0">
            <a:spAutoFit/>
          </a:bodyPr>
          <a:lstStyle/>
          <a:p>
            <a:r>
              <a:rPr lang="fr-FR" sz="3200" dirty="0" smtClean="0">
                <a:ln w="0"/>
                <a:solidFill>
                  <a:schemeClr val="bg1"/>
                </a:solidFill>
                <a:effectLst/>
                <a:latin typeface="Narkisim" panose="020E0502050101010101" pitchFamily="34" charset="-79"/>
                <a:ea typeface="Adobe Fan Heiti Std B" panose="020B0700000000000000" pitchFamily="34" charset="-128"/>
                <a:cs typeface="Narkisim" panose="020E0502050101010101" pitchFamily="34" charset="-79"/>
              </a:rPr>
              <a:t>I- </a:t>
            </a:r>
            <a:endParaRPr lang="fr-FR" sz="3200" dirty="0">
              <a:ln w="0"/>
              <a:solidFill>
                <a:schemeClr val="bg1"/>
              </a:solidFill>
              <a:effectLst/>
              <a:latin typeface="Narkisim" panose="020E0502050101010101" pitchFamily="34" charset="-79"/>
              <a:ea typeface="Adobe Fan Heiti Std B" panose="020B0700000000000000" pitchFamily="34" charset="-128"/>
              <a:cs typeface="Narkisim" panose="020E0502050101010101" pitchFamily="34" charset="-79"/>
            </a:endParaRPr>
          </a:p>
        </p:txBody>
      </p:sp>
      <p:sp>
        <p:nvSpPr>
          <p:cNvPr id="64" name="Rectangle 63"/>
          <p:cNvSpPr/>
          <p:nvPr/>
        </p:nvSpPr>
        <p:spPr>
          <a:xfrm>
            <a:off x="2281788" y="3323926"/>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2306268" y="4023270"/>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666556" y="1203546"/>
            <a:ext cx="8298099" cy="4660144"/>
            <a:chOff x="666556" y="1017283"/>
            <a:chExt cx="8298099" cy="4660144"/>
          </a:xfrm>
        </p:grpSpPr>
        <p:sp>
          <p:nvSpPr>
            <p:cNvPr id="56" name="ZoneTexte 55"/>
            <p:cNvSpPr txBox="1"/>
            <p:nvPr/>
          </p:nvSpPr>
          <p:spPr>
            <a:xfrm>
              <a:off x="2306268" y="3053926"/>
              <a:ext cx="3423536" cy="430887"/>
            </a:xfrm>
            <a:prstGeom prst="rect">
              <a:avLst/>
            </a:prstGeom>
            <a:noFill/>
          </p:spPr>
          <p:txBody>
            <a:bodyPr wrap="square" rtlCol="0">
              <a:spAutoFit/>
            </a:bodyPr>
            <a:lstStyle/>
            <a:p>
              <a:pPr algn="ctr"/>
              <a:r>
                <a:rPr lang="fr-FR" sz="2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ETUDE</a:t>
              </a:r>
              <a:r>
                <a:rPr lang="fr-FR" sz="2200" dirty="0" smtClean="0">
                  <a:ln w="0"/>
                  <a:solidFill>
                    <a:srgbClr val="ED7D31"/>
                  </a:solidFill>
                  <a:effectLst/>
                  <a:latin typeface="Narkisim" panose="020E0502050101010101" pitchFamily="34" charset="-79"/>
                  <a:ea typeface="Adobe Fan Heiti Std B" panose="020B0700000000000000" pitchFamily="34" charset="-128"/>
                  <a:cs typeface="Narkisim" panose="020E0502050101010101" pitchFamily="34" charset="-79"/>
                </a:rPr>
                <a:t> </a:t>
              </a:r>
              <a:r>
                <a:rPr lang="fr-FR" sz="2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CONCEPTUELLE</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61" name="ZoneTexte 60"/>
            <p:cNvSpPr txBox="1"/>
            <p:nvPr/>
          </p:nvSpPr>
          <p:spPr>
            <a:xfrm>
              <a:off x="2515205" y="3773741"/>
              <a:ext cx="4670228" cy="430887"/>
            </a:xfrm>
            <a:prstGeom prst="rect">
              <a:avLst/>
            </a:prstGeom>
            <a:noFill/>
          </p:spPr>
          <p:txBody>
            <a:bodyPr wrap="square" rtlCol="0">
              <a:spAutoFit/>
            </a:bodyPr>
            <a:lstStyle/>
            <a:p>
              <a:r>
                <a:rPr lang="fr-FR" sz="2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ETUDE TECHNIQUE ET REALISATION</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grpSp>
          <p:nvGrpSpPr>
            <p:cNvPr id="39" name="Groupe 38"/>
            <p:cNvGrpSpPr/>
            <p:nvPr/>
          </p:nvGrpSpPr>
          <p:grpSpPr>
            <a:xfrm>
              <a:off x="678938" y="4569352"/>
              <a:ext cx="8276026" cy="1108075"/>
              <a:chOff x="605390" y="913433"/>
              <a:chExt cx="8276026" cy="1108075"/>
            </a:xfrm>
          </p:grpSpPr>
          <p:sp>
            <p:nvSpPr>
              <p:cNvPr id="41" name="ZoneTexte 40"/>
              <p:cNvSpPr txBox="1"/>
              <p:nvPr/>
            </p:nvSpPr>
            <p:spPr>
              <a:xfrm>
                <a:off x="1795485" y="1302382"/>
                <a:ext cx="2764070" cy="461665"/>
              </a:xfrm>
              <a:prstGeom prst="rect">
                <a:avLst/>
              </a:prstGeom>
              <a:noFill/>
            </p:spPr>
            <p:txBody>
              <a:bodyPr wrap="square" rtlCol="0">
                <a:spAutoFit/>
              </a:bodyPr>
              <a:lstStyle/>
              <a:p>
                <a:r>
                  <a:rPr lang="fr-FR" sz="2400" dirty="0">
                    <a:ln w="0"/>
                    <a:solidFill>
                      <a:srgbClr val="ED7D31"/>
                    </a:solidFill>
                    <a:latin typeface="Trebuchet MS" panose="020B0603020202020204" pitchFamily="34" charset="0"/>
                    <a:ea typeface="Adobe Fan Heiti Std B" panose="020B0700000000000000" pitchFamily="34" charset="-128"/>
                    <a:cs typeface="Narkisim" panose="020E0502050101010101" pitchFamily="34" charset="-79"/>
                  </a:rPr>
                  <a:t>CONCLUSION</a:t>
                </a:r>
                <a:endParaRPr lang="fr-FR" sz="2400" dirty="0">
                  <a:ln w="0"/>
                  <a:solidFill>
                    <a:srgbClr val="ED7D31"/>
                  </a:solidFill>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49" name="Rectangle 2" descr="trainings-hp_1"/>
              <p:cNvSpPr>
                <a:spLocks noChangeArrowheads="1"/>
              </p:cNvSpPr>
              <p:nvPr/>
            </p:nvSpPr>
            <p:spPr bwMode="auto">
              <a:xfrm>
                <a:off x="605390" y="913433"/>
                <a:ext cx="1262062" cy="11080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Rectangle 4"/>
              <p:cNvSpPr>
                <a:spLocks noChangeArrowheads="1"/>
              </p:cNvSpPr>
              <p:nvPr/>
            </p:nvSpPr>
            <p:spPr bwMode="auto">
              <a:xfrm>
                <a:off x="677951" y="999202"/>
                <a:ext cx="8203465" cy="45719"/>
              </a:xfrm>
              <a:prstGeom prst="rect">
                <a:avLst/>
              </a:prstGeom>
              <a:gradFill>
                <a:gsLst>
                  <a:gs pos="89000">
                    <a:schemeClr val="accent1">
                      <a:lumMod val="89000"/>
                    </a:schemeClr>
                  </a:gs>
                  <a:gs pos="100000">
                    <a:schemeClr val="accent1">
                      <a:lumMod val="89000"/>
                    </a:schemeClr>
                  </a:gs>
                  <a:gs pos="52000">
                    <a:schemeClr val="accent1">
                      <a:lumMod val="75000"/>
                    </a:schemeClr>
                  </a:gs>
                  <a:gs pos="97000">
                    <a:schemeClr val="accent1">
                      <a:lumMod val="70000"/>
                    </a:schemeClr>
                  </a:gs>
                </a:gsLst>
                <a:path path="circl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 name="Groupe 8"/>
            <p:cNvGrpSpPr/>
            <p:nvPr/>
          </p:nvGrpSpPr>
          <p:grpSpPr>
            <a:xfrm>
              <a:off x="2279201" y="2401843"/>
              <a:ext cx="2838047" cy="430887"/>
              <a:chOff x="2279201" y="2401843"/>
              <a:chExt cx="2838047" cy="430887"/>
            </a:xfrm>
          </p:grpSpPr>
          <p:sp>
            <p:nvSpPr>
              <p:cNvPr id="47" name="ZoneTexte 46"/>
              <p:cNvSpPr txBox="1"/>
              <p:nvPr/>
            </p:nvSpPr>
            <p:spPr>
              <a:xfrm>
                <a:off x="2516898" y="2401843"/>
                <a:ext cx="2600350" cy="430887"/>
              </a:xfrm>
              <a:prstGeom prst="rect">
                <a:avLst/>
              </a:prstGeom>
              <a:noFill/>
            </p:spPr>
            <p:txBody>
              <a:bodyPr wrap="square" rtlCol="0">
                <a:spAutoFit/>
              </a:bodyPr>
              <a:lstStyle/>
              <a:p>
                <a:pPr algn="ctr"/>
                <a:r>
                  <a:rPr lang="fr-FR" sz="2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ETUDE PREALABLE</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63" name="Rectangle 62"/>
              <p:cNvSpPr/>
              <p:nvPr/>
            </p:nvSpPr>
            <p:spPr>
              <a:xfrm>
                <a:off x="2279201" y="2494114"/>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p:cNvGrpSpPr/>
            <p:nvPr/>
          </p:nvGrpSpPr>
          <p:grpSpPr>
            <a:xfrm>
              <a:off x="666556" y="1017283"/>
              <a:ext cx="8298099" cy="1108075"/>
              <a:chOff x="666556" y="1017283"/>
              <a:chExt cx="8298099" cy="1108075"/>
            </a:xfrm>
          </p:grpSpPr>
          <p:grpSp>
            <p:nvGrpSpPr>
              <p:cNvPr id="5" name="Groupe 4"/>
              <p:cNvGrpSpPr/>
              <p:nvPr/>
            </p:nvGrpSpPr>
            <p:grpSpPr>
              <a:xfrm>
                <a:off x="666556" y="1017283"/>
                <a:ext cx="3966547" cy="1108075"/>
                <a:chOff x="666556" y="1017283"/>
                <a:chExt cx="3966547" cy="1108075"/>
              </a:xfrm>
            </p:grpSpPr>
            <p:sp>
              <p:nvSpPr>
                <p:cNvPr id="44" name="ZoneTexte 43"/>
                <p:cNvSpPr txBox="1"/>
                <p:nvPr/>
              </p:nvSpPr>
              <p:spPr>
                <a:xfrm>
                  <a:off x="1869033" y="1440291"/>
                  <a:ext cx="2764070" cy="461665"/>
                </a:xfrm>
                <a:prstGeom prst="rect">
                  <a:avLst/>
                </a:prstGeom>
                <a:noFill/>
              </p:spPr>
              <p:txBody>
                <a:bodyPr wrap="square" rtlCol="0">
                  <a:spAutoFit/>
                </a:bodyPr>
                <a:lstStyle/>
                <a:p>
                  <a:r>
                    <a:rPr lang="fr-FR" sz="24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INTRODUCTION</a:t>
                  </a:r>
                  <a:endParaRPr lang="fr-FR" sz="24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32" name="Rectangle 2" descr="trainings-hp_1"/>
                <p:cNvSpPr>
                  <a:spLocks noChangeArrowheads="1"/>
                </p:cNvSpPr>
                <p:nvPr/>
              </p:nvSpPr>
              <p:spPr bwMode="auto">
                <a:xfrm>
                  <a:off x="666556" y="1017283"/>
                  <a:ext cx="1262062" cy="11080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67" name="Rectangle 4"/>
              <p:cNvSpPr>
                <a:spLocks noChangeArrowheads="1"/>
              </p:cNvSpPr>
              <p:nvPr/>
            </p:nvSpPr>
            <p:spPr bwMode="auto">
              <a:xfrm>
                <a:off x="761190" y="2063684"/>
                <a:ext cx="8203465" cy="4571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val="2688969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30</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855423" y="1010912"/>
            <a:ext cx="2944205"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Service Accueil</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17" name="Groupe 16"/>
          <p:cNvGrpSpPr/>
          <p:nvPr/>
        </p:nvGrpSpPr>
        <p:grpSpPr>
          <a:xfrm>
            <a:off x="574877" y="542071"/>
            <a:ext cx="7376993" cy="461665"/>
            <a:chOff x="772883" y="1725568"/>
            <a:chExt cx="7376993" cy="461665"/>
          </a:xfrm>
        </p:grpSpPr>
        <p:sp>
          <p:nvSpPr>
            <p:cNvPr id="21" name="ZoneTexte 20"/>
            <p:cNvSpPr txBox="1"/>
            <p:nvPr/>
          </p:nvSpPr>
          <p:spPr>
            <a:xfrm>
              <a:off x="772883" y="1725568"/>
              <a:ext cx="4183390" cy="461665"/>
            </a:xfrm>
            <a:prstGeom prst="rect">
              <a:avLst/>
            </a:prstGeom>
            <a:noFill/>
          </p:spPr>
          <p:txBody>
            <a:bodyPr wrap="square" rtlCol="0">
              <a:spAutoFit/>
            </a:bodyPr>
            <a:lstStyle/>
            <a:p>
              <a:r>
                <a:rPr lang="fr-FR" sz="2400" b="1" dirty="0" smtClean="0">
                  <a:solidFill>
                    <a:srgbClr val="ED7D31"/>
                  </a:solidFill>
                  <a:latin typeface="Trebuchet MS" panose="020B0603020202020204" pitchFamily="34" charset="0"/>
                </a:rPr>
                <a:t>PRESENTATION DE CAPTURE</a:t>
              </a:r>
              <a:endParaRPr lang="fr-FR" sz="2400" b="1" dirty="0">
                <a:solidFill>
                  <a:srgbClr val="ED7D31"/>
                </a:solidFill>
                <a:latin typeface="Trebuchet MS" panose="020B0603020202020204" pitchFamily="34" charset="0"/>
              </a:endParaRPr>
            </a:p>
          </p:txBody>
        </p:sp>
        <p:sp>
          <p:nvSpPr>
            <p:cNvPr id="24" name="Rectangle 4"/>
            <p:cNvSpPr>
              <a:spLocks noChangeArrowheads="1"/>
            </p:cNvSpPr>
            <p:nvPr/>
          </p:nvSpPr>
          <p:spPr bwMode="auto">
            <a:xfrm flipV="1">
              <a:off x="892275"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5" name="Rectangle 24"/>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pic>
        <p:nvPicPr>
          <p:cNvPr id="23" name="Image 22"/>
          <p:cNvPicPr/>
          <p:nvPr/>
        </p:nvPicPr>
        <p:blipFill>
          <a:blip r:embed="rId5" cstate="print"/>
          <a:stretch>
            <a:fillRect/>
          </a:stretch>
        </p:blipFill>
        <p:spPr>
          <a:xfrm>
            <a:off x="574878" y="1608782"/>
            <a:ext cx="7525530" cy="4574309"/>
          </a:xfrm>
          <a:prstGeom prst="rect">
            <a:avLst/>
          </a:prstGeom>
        </p:spPr>
      </p:pic>
    </p:spTree>
    <p:extLst>
      <p:ext uri="{BB962C8B-B14F-4D97-AF65-F5344CB8AC3E}">
        <p14:creationId xmlns:p14="http://schemas.microsoft.com/office/powerpoint/2010/main" val="2762471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31</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855423" y="1010912"/>
            <a:ext cx="3376044"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Service Archiviste</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17" name="Groupe 16"/>
          <p:cNvGrpSpPr/>
          <p:nvPr/>
        </p:nvGrpSpPr>
        <p:grpSpPr>
          <a:xfrm>
            <a:off x="574877" y="542071"/>
            <a:ext cx="7376993" cy="461665"/>
            <a:chOff x="772883" y="1725568"/>
            <a:chExt cx="7376993" cy="461665"/>
          </a:xfrm>
        </p:grpSpPr>
        <p:sp>
          <p:nvSpPr>
            <p:cNvPr id="21" name="ZoneTexte 20"/>
            <p:cNvSpPr txBox="1"/>
            <p:nvPr/>
          </p:nvSpPr>
          <p:spPr>
            <a:xfrm>
              <a:off x="772883" y="1725568"/>
              <a:ext cx="4183390" cy="461665"/>
            </a:xfrm>
            <a:prstGeom prst="rect">
              <a:avLst/>
            </a:prstGeom>
            <a:noFill/>
          </p:spPr>
          <p:txBody>
            <a:bodyPr wrap="square" rtlCol="0">
              <a:spAutoFit/>
            </a:bodyPr>
            <a:lstStyle/>
            <a:p>
              <a:r>
                <a:rPr lang="fr-FR" sz="2400" b="1" dirty="0" smtClean="0">
                  <a:solidFill>
                    <a:srgbClr val="ED7D31"/>
                  </a:solidFill>
                  <a:latin typeface="Trebuchet MS" panose="020B0603020202020204" pitchFamily="34" charset="0"/>
                </a:rPr>
                <a:t>PRESENTATION DE CAPTURE</a:t>
              </a:r>
              <a:endParaRPr lang="fr-FR" sz="2400" b="1" dirty="0">
                <a:solidFill>
                  <a:srgbClr val="ED7D31"/>
                </a:solidFill>
                <a:latin typeface="Trebuchet MS" panose="020B0603020202020204" pitchFamily="34" charset="0"/>
              </a:endParaRPr>
            </a:p>
          </p:txBody>
        </p:sp>
        <p:sp>
          <p:nvSpPr>
            <p:cNvPr id="24" name="Rectangle 4"/>
            <p:cNvSpPr>
              <a:spLocks noChangeArrowheads="1"/>
            </p:cNvSpPr>
            <p:nvPr/>
          </p:nvSpPr>
          <p:spPr bwMode="auto">
            <a:xfrm flipV="1">
              <a:off x="892275"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5" name="Rectangle 24"/>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pic>
        <p:nvPicPr>
          <p:cNvPr id="20" name="Image 19"/>
          <p:cNvPicPr/>
          <p:nvPr/>
        </p:nvPicPr>
        <p:blipFill rotWithShape="1">
          <a:blip r:embed="rId5" cstate="print"/>
          <a:srcRect t="2822" r="782" b="4745"/>
          <a:stretch/>
        </p:blipFill>
        <p:spPr bwMode="auto">
          <a:xfrm>
            <a:off x="689174" y="1532401"/>
            <a:ext cx="7477797" cy="48538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3106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32</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855423" y="1010912"/>
            <a:ext cx="3376044"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Service Infirmier</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17" name="Groupe 16"/>
          <p:cNvGrpSpPr/>
          <p:nvPr/>
        </p:nvGrpSpPr>
        <p:grpSpPr>
          <a:xfrm>
            <a:off x="574877" y="542071"/>
            <a:ext cx="7376993" cy="461665"/>
            <a:chOff x="772883" y="1725568"/>
            <a:chExt cx="7376993" cy="461665"/>
          </a:xfrm>
        </p:grpSpPr>
        <p:sp>
          <p:nvSpPr>
            <p:cNvPr id="21" name="ZoneTexte 20"/>
            <p:cNvSpPr txBox="1"/>
            <p:nvPr/>
          </p:nvSpPr>
          <p:spPr>
            <a:xfrm>
              <a:off x="772883" y="1725568"/>
              <a:ext cx="4183390" cy="461665"/>
            </a:xfrm>
            <a:prstGeom prst="rect">
              <a:avLst/>
            </a:prstGeom>
            <a:noFill/>
          </p:spPr>
          <p:txBody>
            <a:bodyPr wrap="square" rtlCol="0">
              <a:spAutoFit/>
            </a:bodyPr>
            <a:lstStyle/>
            <a:p>
              <a:r>
                <a:rPr lang="fr-FR" sz="2400" b="1" dirty="0" smtClean="0">
                  <a:solidFill>
                    <a:srgbClr val="ED7D31"/>
                  </a:solidFill>
                  <a:latin typeface="Trebuchet MS" panose="020B0603020202020204" pitchFamily="34" charset="0"/>
                </a:rPr>
                <a:t>PRESENTATION DE CAPTURE</a:t>
              </a:r>
              <a:endParaRPr lang="fr-FR" sz="2400" b="1" dirty="0">
                <a:solidFill>
                  <a:srgbClr val="ED7D31"/>
                </a:solidFill>
                <a:latin typeface="Trebuchet MS" panose="020B0603020202020204" pitchFamily="34" charset="0"/>
              </a:endParaRPr>
            </a:p>
          </p:txBody>
        </p:sp>
        <p:sp>
          <p:nvSpPr>
            <p:cNvPr id="24" name="Rectangle 4"/>
            <p:cNvSpPr>
              <a:spLocks noChangeArrowheads="1"/>
            </p:cNvSpPr>
            <p:nvPr/>
          </p:nvSpPr>
          <p:spPr bwMode="auto">
            <a:xfrm flipV="1">
              <a:off x="892275"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5" name="Rectangle 24"/>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pic>
        <p:nvPicPr>
          <p:cNvPr id="20" name="Image 19"/>
          <p:cNvPicPr/>
          <p:nvPr/>
        </p:nvPicPr>
        <p:blipFill rotWithShape="1">
          <a:blip r:embed="rId5" cstate="print"/>
          <a:srcRect t="3528" r="1223"/>
          <a:stretch/>
        </p:blipFill>
        <p:spPr bwMode="auto">
          <a:xfrm>
            <a:off x="1100668" y="1479753"/>
            <a:ext cx="7489504" cy="51242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30456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33</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855423" y="1010912"/>
            <a:ext cx="3376044"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Service Médecin</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17" name="Groupe 16"/>
          <p:cNvGrpSpPr/>
          <p:nvPr/>
        </p:nvGrpSpPr>
        <p:grpSpPr>
          <a:xfrm>
            <a:off x="574877" y="542071"/>
            <a:ext cx="7376993" cy="461665"/>
            <a:chOff x="772883" y="1725568"/>
            <a:chExt cx="7376993" cy="461665"/>
          </a:xfrm>
        </p:grpSpPr>
        <p:sp>
          <p:nvSpPr>
            <p:cNvPr id="21" name="ZoneTexte 20"/>
            <p:cNvSpPr txBox="1"/>
            <p:nvPr/>
          </p:nvSpPr>
          <p:spPr>
            <a:xfrm>
              <a:off x="772883" y="1725568"/>
              <a:ext cx="4183390" cy="461665"/>
            </a:xfrm>
            <a:prstGeom prst="rect">
              <a:avLst/>
            </a:prstGeom>
            <a:noFill/>
          </p:spPr>
          <p:txBody>
            <a:bodyPr wrap="square" rtlCol="0">
              <a:spAutoFit/>
            </a:bodyPr>
            <a:lstStyle/>
            <a:p>
              <a:r>
                <a:rPr lang="fr-FR" sz="2400" b="1" dirty="0" smtClean="0">
                  <a:solidFill>
                    <a:srgbClr val="ED7D31"/>
                  </a:solidFill>
                  <a:latin typeface="Trebuchet MS" panose="020B0603020202020204" pitchFamily="34" charset="0"/>
                </a:rPr>
                <a:t>PRESENTATION DE CAPTURE</a:t>
              </a:r>
              <a:endParaRPr lang="fr-FR" sz="2400" b="1" dirty="0">
                <a:solidFill>
                  <a:srgbClr val="ED7D31"/>
                </a:solidFill>
                <a:latin typeface="Trebuchet MS" panose="020B0603020202020204" pitchFamily="34" charset="0"/>
              </a:endParaRPr>
            </a:p>
          </p:txBody>
        </p:sp>
        <p:sp>
          <p:nvSpPr>
            <p:cNvPr id="24" name="Rectangle 4"/>
            <p:cNvSpPr>
              <a:spLocks noChangeArrowheads="1"/>
            </p:cNvSpPr>
            <p:nvPr/>
          </p:nvSpPr>
          <p:spPr bwMode="auto">
            <a:xfrm flipV="1">
              <a:off x="892275"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5" name="Rectangle 24"/>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pic>
        <p:nvPicPr>
          <p:cNvPr id="20" name="Image 19"/>
          <p:cNvPicPr/>
          <p:nvPr/>
        </p:nvPicPr>
        <p:blipFill rotWithShape="1">
          <a:blip r:embed="rId5" cstate="print"/>
          <a:srcRect l="-1" t="3528" r="2546" b="25940"/>
          <a:stretch/>
        </p:blipFill>
        <p:spPr bwMode="auto">
          <a:xfrm>
            <a:off x="762003" y="1498535"/>
            <a:ext cx="7840130" cy="47329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6925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34</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855423" y="1010912"/>
            <a:ext cx="3376044" cy="461665"/>
          </a:xfrm>
          <a:prstGeom prst="rect">
            <a:avLst/>
          </a:prstGeom>
          <a:noFill/>
        </p:spPr>
        <p:txBody>
          <a:bodyPr wrap="square" rtlCol="0">
            <a:spAutoFit/>
          </a:bodyPr>
          <a:lstStyle/>
          <a:p>
            <a:pPr marL="214313" indent="-214313" algn="ctr">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Service Médecin</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17" name="Groupe 16"/>
          <p:cNvGrpSpPr/>
          <p:nvPr/>
        </p:nvGrpSpPr>
        <p:grpSpPr>
          <a:xfrm>
            <a:off x="574877" y="542071"/>
            <a:ext cx="7376993" cy="461665"/>
            <a:chOff x="772883" y="1725568"/>
            <a:chExt cx="7376993" cy="461665"/>
          </a:xfrm>
        </p:grpSpPr>
        <p:sp>
          <p:nvSpPr>
            <p:cNvPr id="21" name="ZoneTexte 20"/>
            <p:cNvSpPr txBox="1"/>
            <p:nvPr/>
          </p:nvSpPr>
          <p:spPr>
            <a:xfrm>
              <a:off x="772883" y="1725568"/>
              <a:ext cx="4183390" cy="461665"/>
            </a:xfrm>
            <a:prstGeom prst="rect">
              <a:avLst/>
            </a:prstGeom>
            <a:noFill/>
          </p:spPr>
          <p:txBody>
            <a:bodyPr wrap="square" rtlCol="0">
              <a:spAutoFit/>
            </a:bodyPr>
            <a:lstStyle/>
            <a:p>
              <a:r>
                <a:rPr lang="fr-FR" sz="2400" b="1" dirty="0" smtClean="0">
                  <a:solidFill>
                    <a:srgbClr val="ED7D31"/>
                  </a:solidFill>
                  <a:latin typeface="Trebuchet MS" panose="020B0603020202020204" pitchFamily="34" charset="0"/>
                </a:rPr>
                <a:t>PRESENTATION DE CAPTURE</a:t>
              </a:r>
              <a:endParaRPr lang="fr-FR" sz="2400" b="1" dirty="0">
                <a:solidFill>
                  <a:srgbClr val="ED7D31"/>
                </a:solidFill>
                <a:latin typeface="Trebuchet MS" panose="020B0603020202020204" pitchFamily="34" charset="0"/>
              </a:endParaRPr>
            </a:p>
          </p:txBody>
        </p:sp>
        <p:sp>
          <p:nvSpPr>
            <p:cNvPr id="24" name="Rectangle 4"/>
            <p:cNvSpPr>
              <a:spLocks noChangeArrowheads="1"/>
            </p:cNvSpPr>
            <p:nvPr/>
          </p:nvSpPr>
          <p:spPr bwMode="auto">
            <a:xfrm flipV="1">
              <a:off x="892275"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5" name="Rectangle 24"/>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pic>
        <p:nvPicPr>
          <p:cNvPr id="20" name="Image 19"/>
          <p:cNvPicPr/>
          <p:nvPr/>
        </p:nvPicPr>
        <p:blipFill rotWithShape="1">
          <a:blip r:embed="rId5" cstate="print"/>
          <a:srcRect t="3049" r="2513" b="5507"/>
          <a:stretch/>
        </p:blipFill>
        <p:spPr bwMode="auto">
          <a:xfrm>
            <a:off x="574877" y="1461663"/>
            <a:ext cx="7592094" cy="49246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500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35</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grpSp>
        <p:nvGrpSpPr>
          <p:cNvPr id="17" name="Groupe 16"/>
          <p:cNvGrpSpPr/>
          <p:nvPr/>
        </p:nvGrpSpPr>
        <p:grpSpPr>
          <a:xfrm>
            <a:off x="574877" y="542071"/>
            <a:ext cx="7376993" cy="461665"/>
            <a:chOff x="772883" y="1725568"/>
            <a:chExt cx="7376993" cy="461665"/>
          </a:xfrm>
        </p:grpSpPr>
        <p:sp>
          <p:nvSpPr>
            <p:cNvPr id="21" name="ZoneTexte 20"/>
            <p:cNvSpPr txBox="1"/>
            <p:nvPr/>
          </p:nvSpPr>
          <p:spPr>
            <a:xfrm>
              <a:off x="772883" y="1725568"/>
              <a:ext cx="4183390" cy="461665"/>
            </a:xfrm>
            <a:prstGeom prst="rect">
              <a:avLst/>
            </a:prstGeom>
            <a:noFill/>
          </p:spPr>
          <p:txBody>
            <a:bodyPr wrap="square" rtlCol="0">
              <a:spAutoFit/>
            </a:bodyPr>
            <a:lstStyle/>
            <a:p>
              <a:r>
                <a:rPr lang="fr-FR" sz="2400" b="1" dirty="0" smtClean="0">
                  <a:solidFill>
                    <a:srgbClr val="ED7D31"/>
                  </a:solidFill>
                  <a:latin typeface="Trebuchet MS" panose="020B0603020202020204" pitchFamily="34" charset="0"/>
                </a:rPr>
                <a:t>PRESENTATION DE CAPTURE</a:t>
              </a:r>
              <a:endParaRPr lang="fr-FR" sz="2400" b="1" dirty="0">
                <a:solidFill>
                  <a:srgbClr val="ED7D31"/>
                </a:solidFill>
                <a:latin typeface="Trebuchet MS" panose="020B0603020202020204" pitchFamily="34" charset="0"/>
              </a:endParaRPr>
            </a:p>
          </p:txBody>
        </p:sp>
        <p:sp>
          <p:nvSpPr>
            <p:cNvPr id="24" name="Rectangle 4"/>
            <p:cNvSpPr>
              <a:spLocks noChangeArrowheads="1"/>
            </p:cNvSpPr>
            <p:nvPr/>
          </p:nvSpPr>
          <p:spPr bwMode="auto">
            <a:xfrm flipV="1">
              <a:off x="892275"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5" name="Rectangle 24"/>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pic>
        <p:nvPicPr>
          <p:cNvPr id="20" name="Image 19" descr="C:\Users\EL HADJ OUATTARA\Downloads\Capture d’écran 2016-09-07 à 20.19.2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877" y="1608669"/>
            <a:ext cx="7739390" cy="4504263"/>
          </a:xfrm>
          <a:prstGeom prst="rect">
            <a:avLst/>
          </a:prstGeom>
          <a:noFill/>
          <a:ln>
            <a:noFill/>
          </a:ln>
        </p:spPr>
      </p:pic>
    </p:spTree>
    <p:extLst>
      <p:ext uri="{BB962C8B-B14F-4D97-AF65-F5344CB8AC3E}">
        <p14:creationId xmlns:p14="http://schemas.microsoft.com/office/powerpoint/2010/main" val="1097996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36</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5529140" cy="598981"/>
              <a:chOff x="332435" y="16464"/>
              <a:chExt cx="5529140" cy="598981"/>
            </a:xfrm>
          </p:grpSpPr>
          <p:grpSp>
            <p:nvGrpSpPr>
              <p:cNvPr id="14" name="Groupe 13"/>
              <p:cNvGrpSpPr/>
              <p:nvPr/>
            </p:nvGrpSpPr>
            <p:grpSpPr>
              <a:xfrm>
                <a:off x="963553" y="118062"/>
                <a:ext cx="4898022" cy="422813"/>
                <a:chOff x="1284739" y="-95377"/>
                <a:chExt cx="6530693" cy="563749"/>
              </a:xfrm>
            </p:grpSpPr>
            <p:sp>
              <p:nvSpPr>
                <p:cNvPr id="18" name="Rectangle 17"/>
                <p:cNvSpPr/>
                <p:nvPr/>
              </p:nvSpPr>
              <p:spPr>
                <a:xfrm>
                  <a:off x="1284739" y="-90926"/>
                  <a:ext cx="3048233" cy="549735"/>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a:t>
                  </a:r>
                  <a:r>
                    <a:rPr lang="fr-CI" sz="1700" b="1" dirty="0" smtClean="0">
                      <a:solidFill>
                        <a:schemeClr val="tx1"/>
                      </a:solidFill>
                      <a:latin typeface="Trebuchet MS" panose="020B0603020202020204" pitchFamily="34" charset="0"/>
                    </a:rPr>
                    <a:t>PREABLE</a:t>
                  </a:r>
                  <a:endParaRPr lang="en-US" sz="1700" b="1" dirty="0">
                    <a:solidFill>
                      <a:schemeClr val="tx1"/>
                    </a:solidFill>
                    <a:latin typeface="Trebuchet MS" panose="020B0603020202020204" pitchFamily="34" charset="0"/>
                  </a:endParaRPr>
                </a:p>
              </p:txBody>
            </p:sp>
            <p:sp>
              <p:nvSpPr>
                <p:cNvPr id="16" name="Rectangle 15"/>
                <p:cNvSpPr/>
                <p:nvPr/>
              </p:nvSpPr>
              <p:spPr>
                <a:xfrm>
                  <a:off x="4301787" y="-95377"/>
                  <a:ext cx="3513645" cy="563749"/>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dirty="0">
                      <a:solidFill>
                        <a:schemeClr val="tx1"/>
                      </a:solidFill>
                      <a:latin typeface="Trebuchet MS" panose="020B0603020202020204" pitchFamily="34" charset="0"/>
                    </a:rPr>
                    <a:t>ETUDE </a:t>
                  </a:r>
                  <a:r>
                    <a:rPr lang="fr-CI" dirty="0" smtClean="0">
                      <a:solidFill>
                        <a:schemeClr val="tx1"/>
                      </a:solidFill>
                      <a:latin typeface="Trebuchet MS" panose="020B0603020202020204" pitchFamily="34" charset="0"/>
                    </a:rPr>
                    <a:t>CONCEPTUELLE</a:t>
                  </a:r>
                  <a:endParaRPr lang="fr-CI" dirty="0">
                    <a:solidFill>
                      <a:schemeClr val="tx1"/>
                    </a:solidFill>
                    <a:latin typeface="Trebuchet MS" panose="020B0603020202020204" pitchFamily="34" charset="0"/>
                  </a:endParaRP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graphicFrame>
        <p:nvGraphicFramePr>
          <p:cNvPr id="21" name="Tableau 20"/>
          <p:cNvGraphicFramePr>
            <a:graphicFrameLocks noGrp="1"/>
          </p:cNvGraphicFramePr>
          <p:nvPr>
            <p:extLst>
              <p:ext uri="{D42A27DB-BD31-4B8C-83A1-F6EECF244321}">
                <p14:modId xmlns:p14="http://schemas.microsoft.com/office/powerpoint/2010/main" val="904954948"/>
              </p:ext>
            </p:extLst>
          </p:nvPr>
        </p:nvGraphicFramePr>
        <p:xfrm>
          <a:off x="607884" y="1532401"/>
          <a:ext cx="8157174" cy="3661228"/>
        </p:xfrm>
        <a:graphic>
          <a:graphicData uri="http://schemas.openxmlformats.org/drawingml/2006/table">
            <a:tbl>
              <a:tblPr firstRow="1" firstCol="1" bandRow="1">
                <a:tableStyleId>{72833802-FEF1-4C79-8D5D-14CF1EAF98D9}</a:tableStyleId>
              </a:tblPr>
              <a:tblGrid>
                <a:gridCol w="1722507"/>
                <a:gridCol w="2890926"/>
                <a:gridCol w="2110725"/>
                <a:gridCol w="1433016"/>
              </a:tblGrid>
              <a:tr h="306182">
                <a:tc>
                  <a:txBody>
                    <a:bodyPr/>
                    <a:lstStyle/>
                    <a:p>
                      <a:pPr marL="0" algn="ctr" defTabSz="914400" rtl="0" eaLnBrk="1" latinLnBrk="0" hangingPunct="1">
                        <a:lnSpc>
                          <a:spcPct val="115000"/>
                        </a:lnSpc>
                        <a:spcAft>
                          <a:spcPts val="0"/>
                        </a:spcAft>
                      </a:pPr>
                      <a:r>
                        <a:rPr lang="fr-FR" sz="1600" kern="1200" dirty="0">
                          <a:effectLst/>
                        </a:rPr>
                        <a:t> Type de </a:t>
                      </a:r>
                      <a:r>
                        <a:rPr lang="fr-FR" sz="1600" kern="1200" dirty="0" smtClean="0">
                          <a:effectLst/>
                        </a:rPr>
                        <a:t>besoins</a:t>
                      </a:r>
                      <a:endParaRPr lang="fr-FR" sz="1600" b="1" kern="1200" dirty="0">
                        <a:solidFill>
                          <a:srgbClr val="FF7711"/>
                        </a:solidFill>
                        <a:effectLst/>
                        <a:latin typeface="Trebuchet MS" panose="020B0603020202020204" pitchFamily="34" charset="0"/>
                        <a:ea typeface="+mn-ea"/>
                        <a:cs typeface="+mn-cs"/>
                      </a:endParaRPr>
                    </a:p>
                  </a:txBody>
                  <a:tcPr marL="39532" marR="39532" marT="0" marB="0"/>
                </a:tc>
                <a:tc>
                  <a:txBody>
                    <a:bodyPr/>
                    <a:lstStyle/>
                    <a:p>
                      <a:pPr marL="0" algn="ctr" defTabSz="914400" rtl="0" eaLnBrk="1" latinLnBrk="0" hangingPunct="1">
                        <a:lnSpc>
                          <a:spcPct val="115000"/>
                        </a:lnSpc>
                        <a:spcAft>
                          <a:spcPts val="0"/>
                        </a:spcAft>
                      </a:pPr>
                      <a:r>
                        <a:rPr lang="fr-FR" sz="1600" kern="1200">
                          <a:effectLst/>
                        </a:rPr>
                        <a:t>Besoins </a:t>
                      </a:r>
                      <a:endParaRPr lang="fr-FR" sz="1600" b="1" kern="1200">
                        <a:solidFill>
                          <a:srgbClr val="FF7711"/>
                        </a:solidFill>
                        <a:effectLst/>
                        <a:latin typeface="Trebuchet MS" panose="020B0603020202020204" pitchFamily="34" charset="0"/>
                        <a:ea typeface="+mn-ea"/>
                        <a:cs typeface="+mn-cs"/>
                      </a:endParaRPr>
                    </a:p>
                  </a:txBody>
                  <a:tcPr marL="39532" marR="39532" marT="0" marB="0"/>
                </a:tc>
                <a:tc>
                  <a:txBody>
                    <a:bodyPr/>
                    <a:lstStyle/>
                    <a:p>
                      <a:pPr marL="0" algn="ctr" defTabSz="914400" rtl="0" eaLnBrk="1" latinLnBrk="0" hangingPunct="1">
                        <a:lnSpc>
                          <a:spcPct val="115000"/>
                        </a:lnSpc>
                        <a:spcAft>
                          <a:spcPts val="0"/>
                        </a:spcAft>
                      </a:pPr>
                      <a:r>
                        <a:rPr lang="fr-FR" sz="1600" kern="1200">
                          <a:effectLst/>
                        </a:rPr>
                        <a:t>Disponibilité</a:t>
                      </a:r>
                      <a:endParaRPr lang="fr-FR" sz="1600" b="1" kern="1200">
                        <a:solidFill>
                          <a:srgbClr val="FF7711"/>
                        </a:solidFill>
                        <a:effectLst/>
                        <a:latin typeface="Trebuchet MS" panose="020B0603020202020204" pitchFamily="34" charset="0"/>
                        <a:ea typeface="+mn-ea"/>
                        <a:cs typeface="+mn-cs"/>
                      </a:endParaRPr>
                    </a:p>
                  </a:txBody>
                  <a:tcPr marL="39532" marR="39532" marT="0" marB="0"/>
                </a:tc>
                <a:tc>
                  <a:txBody>
                    <a:bodyPr/>
                    <a:lstStyle/>
                    <a:p>
                      <a:pPr marL="0" algn="ctr" defTabSz="914400" rtl="0" eaLnBrk="1" latinLnBrk="0" hangingPunct="1">
                        <a:lnSpc>
                          <a:spcPct val="115000"/>
                        </a:lnSpc>
                        <a:spcAft>
                          <a:spcPts val="0"/>
                        </a:spcAft>
                      </a:pPr>
                      <a:r>
                        <a:rPr lang="fr-FR" sz="1600" kern="1200" dirty="0">
                          <a:effectLst/>
                        </a:rPr>
                        <a:t>Coût</a:t>
                      </a:r>
                      <a:endParaRPr lang="fr-FR" sz="1600" b="1" kern="1200" dirty="0">
                        <a:solidFill>
                          <a:srgbClr val="FF7711"/>
                        </a:solidFill>
                        <a:effectLst/>
                        <a:latin typeface="Trebuchet MS" panose="020B0603020202020204" pitchFamily="34" charset="0"/>
                        <a:ea typeface="+mn-ea"/>
                        <a:cs typeface="+mn-cs"/>
                      </a:endParaRPr>
                    </a:p>
                  </a:txBody>
                  <a:tcPr marL="39532" marR="39532" marT="0" marB="0"/>
                </a:tc>
              </a:tr>
              <a:tr h="423334">
                <a:tc rowSpan="3">
                  <a:txBody>
                    <a:bodyPr/>
                    <a:lstStyle/>
                    <a:p>
                      <a:pPr algn="ctr">
                        <a:lnSpc>
                          <a:spcPct val="115000"/>
                        </a:lnSpc>
                        <a:spcAft>
                          <a:spcPts val="0"/>
                        </a:spcAft>
                      </a:pPr>
                      <a:r>
                        <a:rPr lang="fr-FR" sz="1600" dirty="0">
                          <a:effectLst/>
                        </a:rPr>
                        <a:t> </a:t>
                      </a:r>
                    </a:p>
                    <a:p>
                      <a:pPr algn="ctr">
                        <a:lnSpc>
                          <a:spcPct val="115000"/>
                        </a:lnSpc>
                        <a:spcAft>
                          <a:spcPts val="0"/>
                        </a:spcAft>
                      </a:pPr>
                      <a:r>
                        <a:rPr lang="fr-FR" sz="1600" dirty="0">
                          <a:effectLst/>
                        </a:rPr>
                        <a:t> </a:t>
                      </a:r>
                    </a:p>
                    <a:p>
                      <a:pPr algn="ctr">
                        <a:lnSpc>
                          <a:spcPct val="115000"/>
                        </a:lnSpc>
                        <a:spcAft>
                          <a:spcPts val="0"/>
                        </a:spcAft>
                      </a:pPr>
                      <a:r>
                        <a:rPr lang="fr-FR" sz="1600" dirty="0">
                          <a:effectLst/>
                        </a:rPr>
                        <a:t>  </a:t>
                      </a:r>
                    </a:p>
                    <a:p>
                      <a:pPr marL="0" algn="ctr" defTabSz="914400" rtl="0" eaLnBrk="1" latinLnBrk="0" hangingPunct="1">
                        <a:lnSpc>
                          <a:spcPct val="115000"/>
                        </a:lnSpc>
                        <a:spcAft>
                          <a:spcPts val="0"/>
                        </a:spcAft>
                      </a:pPr>
                      <a:r>
                        <a:rPr lang="fr-FR" sz="1600" kern="1200" dirty="0">
                          <a:effectLst/>
                        </a:rPr>
                        <a:t>Logiciels</a:t>
                      </a:r>
                      <a:endParaRPr lang="fr-FR" sz="1600" b="1" kern="1200" dirty="0">
                        <a:solidFill>
                          <a:srgbClr val="FF7711"/>
                        </a:solidFill>
                        <a:effectLst/>
                        <a:latin typeface="Trebuchet MS" panose="020B0603020202020204" pitchFamily="34" charset="0"/>
                        <a:ea typeface="+mn-ea"/>
                        <a:cs typeface="+mn-cs"/>
                      </a:endParaRPr>
                    </a:p>
                  </a:txBody>
                  <a:tcPr marL="39532" marR="39532"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fr-CI" sz="1800" b="0" kern="1200" dirty="0" smtClean="0">
                          <a:solidFill>
                            <a:schemeClr val="tx1"/>
                          </a:solidFill>
                          <a:effectLst/>
                          <a:latin typeface="+mn-lt"/>
                          <a:ea typeface="+mn-ea"/>
                          <a:cs typeface="+mn-cs"/>
                        </a:rPr>
                        <a:t>Serveur Apache Tomcat </a:t>
                      </a:r>
                      <a:endParaRPr lang="fr-FR" sz="1600" b="0" dirty="0">
                        <a:effectLst/>
                        <a:latin typeface="Trebuchet MS" panose="020B0603020202020204" pitchFamily="34" charset="0"/>
                        <a:ea typeface="Calibri"/>
                        <a:cs typeface="Times New Roman"/>
                      </a:endParaRPr>
                    </a:p>
                  </a:txBody>
                  <a:tcPr marL="39532" marR="39532"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fr-FR" sz="1600" dirty="0" smtClean="0">
                          <a:effectLst/>
                        </a:rPr>
                        <a:t>Disponible</a:t>
                      </a:r>
                      <a:endParaRPr lang="fr-FR" sz="1600" dirty="0">
                        <a:effectLst/>
                        <a:latin typeface="Trebuchet MS" panose="020B0603020202020204" pitchFamily="34" charset="0"/>
                        <a:ea typeface="Calibri"/>
                        <a:cs typeface="Times New Roman"/>
                      </a:endParaRPr>
                    </a:p>
                  </a:txBody>
                  <a:tcPr marL="39532" marR="39532" marT="0" marB="0"/>
                </a:tc>
                <a:tc>
                  <a:txBody>
                    <a:bodyPr/>
                    <a:lstStyle/>
                    <a:p>
                      <a:pPr algn="ctr">
                        <a:lnSpc>
                          <a:spcPct val="115000"/>
                        </a:lnSpc>
                        <a:spcAft>
                          <a:spcPts val="0"/>
                        </a:spcAft>
                      </a:pPr>
                      <a:r>
                        <a:rPr lang="fr-FR" sz="1600" dirty="0" smtClean="0">
                          <a:effectLst/>
                        </a:rPr>
                        <a:t>_________</a:t>
                      </a:r>
                      <a:endParaRPr lang="fr-FR" sz="1600" dirty="0">
                        <a:effectLst/>
                        <a:latin typeface="Trebuchet MS" panose="020B0603020202020204" pitchFamily="34" charset="0"/>
                        <a:ea typeface="Calibri"/>
                        <a:cs typeface="Times New Roman"/>
                      </a:endParaRPr>
                    </a:p>
                  </a:txBody>
                  <a:tcPr marL="39532" marR="39532" marT="0" marB="0"/>
                </a:tc>
              </a:tr>
              <a:tr h="338666">
                <a:tc vMerge="1">
                  <a:txBody>
                    <a:bodyPr/>
                    <a:lstStyle/>
                    <a:p>
                      <a:endParaRPr lang="fr-FR"/>
                    </a:p>
                  </a:txBody>
                  <a:tcPr/>
                </a:tc>
                <a:tc>
                  <a:txBody>
                    <a:bodyPr/>
                    <a:lstStyle/>
                    <a:p>
                      <a:pPr algn="ctr">
                        <a:lnSpc>
                          <a:spcPct val="115000"/>
                        </a:lnSpc>
                        <a:spcAft>
                          <a:spcPts val="0"/>
                        </a:spcAft>
                      </a:pPr>
                      <a:r>
                        <a:rPr lang="fr-FR" sz="1800" b="0" kern="1200" dirty="0" err="1" smtClean="0">
                          <a:solidFill>
                            <a:schemeClr val="tx1"/>
                          </a:solidFill>
                          <a:effectLst/>
                          <a:latin typeface="+mn-lt"/>
                          <a:ea typeface="+mn-ea"/>
                          <a:cs typeface="+mn-cs"/>
                        </a:rPr>
                        <a:t>MariaDB</a:t>
                      </a:r>
                      <a:r>
                        <a:rPr lang="fr-FR" sz="1600" b="0" dirty="0">
                          <a:effectLst/>
                        </a:rPr>
                        <a:t> </a:t>
                      </a:r>
                      <a:endParaRPr lang="fr-FR" sz="1600" b="0" dirty="0">
                        <a:effectLst/>
                        <a:latin typeface="Trebuchet MS" panose="020B0603020202020204" pitchFamily="34" charset="0"/>
                        <a:ea typeface="Calibri"/>
                        <a:cs typeface="Times New Roman"/>
                      </a:endParaRPr>
                    </a:p>
                  </a:txBody>
                  <a:tcPr marL="39532" marR="39532"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fr-FR" sz="1600" dirty="0" smtClean="0">
                          <a:effectLst/>
                        </a:rPr>
                        <a:t>Disponible</a:t>
                      </a:r>
                      <a:endParaRPr lang="fr-FR" sz="1600" dirty="0">
                        <a:effectLst/>
                        <a:latin typeface="Trebuchet MS" panose="020B0603020202020204" pitchFamily="34" charset="0"/>
                        <a:ea typeface="Calibri"/>
                        <a:cs typeface="Times New Roman"/>
                      </a:endParaRPr>
                    </a:p>
                  </a:txBody>
                  <a:tcPr marL="39532" marR="39532" marT="0" marB="0"/>
                </a:tc>
                <a:tc>
                  <a:txBody>
                    <a:bodyPr/>
                    <a:lstStyle/>
                    <a:p>
                      <a:pPr algn="ctr">
                        <a:lnSpc>
                          <a:spcPct val="115000"/>
                        </a:lnSpc>
                        <a:spcAft>
                          <a:spcPts val="0"/>
                        </a:spcAft>
                      </a:pPr>
                      <a:r>
                        <a:rPr lang="fr-FR" sz="1600" dirty="0" smtClean="0">
                          <a:effectLst/>
                        </a:rPr>
                        <a:t>_________</a:t>
                      </a:r>
                      <a:endParaRPr lang="fr-FR" sz="1600" dirty="0">
                        <a:effectLst/>
                        <a:latin typeface="Trebuchet MS" panose="020B0603020202020204" pitchFamily="34" charset="0"/>
                        <a:ea typeface="Calibri"/>
                        <a:cs typeface="Times New Roman"/>
                      </a:endParaRPr>
                    </a:p>
                  </a:txBody>
                  <a:tcPr marL="39532" marR="39532" marT="0" marB="0"/>
                </a:tc>
              </a:tr>
              <a:tr h="474134">
                <a:tc vMerge="1">
                  <a:txBody>
                    <a:bodyPr/>
                    <a:lstStyle/>
                    <a:p>
                      <a:endParaRPr lang="fr-FR"/>
                    </a:p>
                  </a:txBody>
                  <a:tcPr/>
                </a:tc>
                <a:tc>
                  <a:txBody>
                    <a:bodyPr/>
                    <a:lstStyle/>
                    <a:p>
                      <a:pPr algn="ctr">
                        <a:lnSpc>
                          <a:spcPct val="115000"/>
                        </a:lnSpc>
                        <a:spcAft>
                          <a:spcPts val="0"/>
                        </a:spcAft>
                      </a:pPr>
                      <a:r>
                        <a:rPr lang="fr-FR" sz="1800" b="0" kern="1200" dirty="0" err="1" smtClean="0">
                          <a:solidFill>
                            <a:schemeClr val="tx1"/>
                          </a:solidFill>
                          <a:effectLst/>
                          <a:latin typeface="+mn-lt"/>
                          <a:ea typeface="+mn-ea"/>
                          <a:cs typeface="+mn-cs"/>
                        </a:rPr>
                        <a:t>NetBeans</a:t>
                      </a:r>
                      <a:r>
                        <a:rPr lang="fr-FR" sz="1800" b="0" kern="1200" dirty="0" smtClean="0">
                          <a:solidFill>
                            <a:schemeClr val="tx1"/>
                          </a:solidFill>
                          <a:effectLst/>
                          <a:latin typeface="+mn-lt"/>
                          <a:ea typeface="+mn-ea"/>
                          <a:cs typeface="+mn-cs"/>
                        </a:rPr>
                        <a:t> </a:t>
                      </a:r>
                      <a:endParaRPr lang="fr-FR" sz="1600" b="0" dirty="0">
                        <a:effectLst/>
                        <a:latin typeface="Trebuchet MS" panose="020B0603020202020204" pitchFamily="34" charset="0"/>
                        <a:ea typeface="Calibri"/>
                        <a:cs typeface="Times New Roman"/>
                      </a:endParaRPr>
                    </a:p>
                  </a:txBody>
                  <a:tcPr marL="39532" marR="39532" marT="0" marB="0">
                    <a:lnL w="12700" cap="flat" cmpd="sng" algn="ctr">
                      <a:solidFill>
                        <a:schemeClr val="tx1"/>
                      </a:solidFill>
                      <a:prstDash val="solid"/>
                      <a:round/>
                      <a:headEnd type="none" w="med" len="med"/>
                      <a:tailEnd type="none" w="med" len="med"/>
                    </a:lnL>
                  </a:tcPr>
                </a:tc>
                <a:tc>
                  <a:txBody>
                    <a:bodyPr/>
                    <a:lstStyle/>
                    <a:p>
                      <a:pPr algn="ctr">
                        <a:lnSpc>
                          <a:spcPct val="115000"/>
                        </a:lnSpc>
                        <a:spcAft>
                          <a:spcPts val="0"/>
                        </a:spcAft>
                      </a:pPr>
                      <a:r>
                        <a:rPr lang="fr-FR" sz="1600" dirty="0">
                          <a:effectLst/>
                        </a:rPr>
                        <a:t> </a:t>
                      </a:r>
                      <a:r>
                        <a:rPr lang="fr-FR" sz="1600" dirty="0" smtClean="0">
                          <a:effectLst/>
                        </a:rPr>
                        <a:t>Disponible</a:t>
                      </a:r>
                      <a:endParaRPr lang="fr-FR" sz="1600" dirty="0">
                        <a:effectLst/>
                        <a:latin typeface="Trebuchet MS" panose="020B0603020202020204" pitchFamily="34" charset="0"/>
                        <a:ea typeface="Calibri"/>
                        <a:cs typeface="Times New Roman"/>
                      </a:endParaRPr>
                    </a:p>
                  </a:txBody>
                  <a:tcPr marL="39532" marR="39532" marT="0" marB="0"/>
                </a:tc>
                <a:tc>
                  <a:txBody>
                    <a:bodyPr/>
                    <a:lstStyle/>
                    <a:p>
                      <a:pPr algn="ctr">
                        <a:lnSpc>
                          <a:spcPct val="115000"/>
                        </a:lnSpc>
                        <a:spcAft>
                          <a:spcPts val="0"/>
                        </a:spcAft>
                      </a:pPr>
                      <a:r>
                        <a:rPr lang="fr-FR" sz="1600" dirty="0" smtClean="0">
                          <a:effectLst/>
                        </a:rPr>
                        <a:t>_________</a:t>
                      </a:r>
                      <a:endParaRPr lang="fr-FR" sz="1600" dirty="0">
                        <a:effectLst/>
                        <a:latin typeface="Trebuchet MS" panose="020B0603020202020204" pitchFamily="34" charset="0"/>
                        <a:ea typeface="Calibri"/>
                        <a:cs typeface="Times New Roman"/>
                      </a:endParaRPr>
                    </a:p>
                  </a:txBody>
                  <a:tcPr marL="39532" marR="39532" marT="0" marB="0"/>
                </a:tc>
              </a:tr>
              <a:tr h="413174">
                <a:tc rowSpan="3">
                  <a:txBody>
                    <a:bodyPr/>
                    <a:lstStyle/>
                    <a:p>
                      <a:pPr algn="ctr">
                        <a:lnSpc>
                          <a:spcPct val="115000"/>
                        </a:lnSpc>
                        <a:spcAft>
                          <a:spcPts val="0"/>
                        </a:spcAft>
                      </a:pPr>
                      <a:r>
                        <a:rPr lang="fr-FR" sz="1600" dirty="0">
                          <a:effectLst/>
                        </a:rPr>
                        <a:t> </a:t>
                      </a:r>
                    </a:p>
                    <a:p>
                      <a:pPr algn="ctr">
                        <a:lnSpc>
                          <a:spcPct val="115000"/>
                        </a:lnSpc>
                        <a:spcAft>
                          <a:spcPts val="0"/>
                        </a:spcAft>
                      </a:pPr>
                      <a:r>
                        <a:rPr lang="fr-FR" sz="1600" dirty="0" smtClean="0">
                          <a:effectLst/>
                        </a:rPr>
                        <a:t>Humains</a:t>
                      </a:r>
                      <a:r>
                        <a:rPr lang="fr-FR" sz="1600" dirty="0">
                          <a:effectLst/>
                        </a:rPr>
                        <a:t> </a:t>
                      </a:r>
                      <a:endParaRPr lang="fr-FR" sz="1600" dirty="0">
                        <a:effectLst/>
                        <a:latin typeface="Trebuchet MS" panose="020B0603020202020204" pitchFamily="34" charset="0"/>
                        <a:ea typeface="Calibri"/>
                        <a:cs typeface="Times New Roman"/>
                      </a:endParaRPr>
                    </a:p>
                  </a:txBody>
                  <a:tcPr marL="39532" marR="39532" marT="0" marB="0">
                    <a:lnR w="12700" cap="flat" cmpd="sng" algn="ctr">
                      <a:solidFill>
                        <a:schemeClr val="tx1"/>
                      </a:solidFill>
                      <a:prstDash val="solid"/>
                      <a:round/>
                      <a:headEnd type="none" w="med" len="med"/>
                      <a:tailEnd type="none" w="med" len="med"/>
                    </a:lnR>
                  </a:tcPr>
                </a:tc>
                <a:tc>
                  <a:txBody>
                    <a:bodyPr/>
                    <a:lstStyle/>
                    <a:p>
                      <a:pPr algn="ctr">
                        <a:lnSpc>
                          <a:spcPct val="115000"/>
                        </a:lnSpc>
                        <a:spcAft>
                          <a:spcPts val="0"/>
                        </a:spcAft>
                      </a:pPr>
                      <a:r>
                        <a:rPr lang="fr-CI" sz="1600" b="0" kern="1200" dirty="0" smtClean="0">
                          <a:solidFill>
                            <a:schemeClr val="tx1"/>
                          </a:solidFill>
                          <a:effectLst/>
                          <a:latin typeface="+mn-lt"/>
                          <a:ea typeface="+mn-ea"/>
                          <a:cs typeface="+mn-cs"/>
                        </a:rPr>
                        <a:t>1 Développeur</a:t>
                      </a:r>
                      <a:r>
                        <a:rPr lang="en-US" sz="1600" b="0" kern="1200" dirty="0" smtClean="0">
                          <a:solidFill>
                            <a:schemeClr val="tx1"/>
                          </a:solidFill>
                          <a:effectLst/>
                          <a:latin typeface="+mn-lt"/>
                          <a:ea typeface="+mn-ea"/>
                          <a:cs typeface="+mn-cs"/>
                        </a:rPr>
                        <a:t>  (</a:t>
                      </a:r>
                      <a:r>
                        <a:rPr lang="fr-CI" sz="1600" b="0" kern="1200" dirty="0" smtClean="0">
                          <a:solidFill>
                            <a:schemeClr val="tx1"/>
                          </a:solidFill>
                          <a:effectLst/>
                          <a:latin typeface="+mn-lt"/>
                          <a:ea typeface="+mn-ea"/>
                          <a:cs typeface="+mn-cs"/>
                        </a:rPr>
                        <a:t>stagiaire</a:t>
                      </a:r>
                      <a:r>
                        <a:rPr lang="en-US" sz="1600" b="0" kern="1200" dirty="0" smtClean="0">
                          <a:solidFill>
                            <a:schemeClr val="tx1"/>
                          </a:solidFill>
                          <a:effectLst/>
                          <a:latin typeface="+mn-lt"/>
                          <a:ea typeface="+mn-ea"/>
                          <a:cs typeface="+mn-cs"/>
                        </a:rPr>
                        <a:t>)</a:t>
                      </a:r>
                      <a:r>
                        <a:rPr lang="fr-FR" sz="1400" b="0" dirty="0" smtClean="0">
                          <a:effectLst/>
                        </a:rPr>
                        <a:t> </a:t>
                      </a:r>
                      <a:endParaRPr lang="fr-FR" sz="1600" b="0" dirty="0">
                        <a:effectLst/>
                        <a:latin typeface="Trebuchet MS" panose="020B0603020202020204" pitchFamily="34" charset="0"/>
                        <a:ea typeface="Calibri"/>
                        <a:cs typeface="Times New Roman"/>
                      </a:endParaRPr>
                    </a:p>
                  </a:txBody>
                  <a:tcPr marL="39532" marR="39532"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fr-FR" sz="1600" dirty="0">
                          <a:effectLst/>
                        </a:rPr>
                        <a:t> </a:t>
                      </a:r>
                      <a:endParaRPr lang="fr-FR" sz="1600" dirty="0">
                        <a:effectLst/>
                        <a:latin typeface="Trebuchet MS" panose="020B0603020202020204" pitchFamily="34" charset="0"/>
                        <a:ea typeface="Calibri"/>
                        <a:cs typeface="Times New Roman"/>
                      </a:endParaRPr>
                    </a:p>
                  </a:txBody>
                  <a:tcPr marL="39532" marR="39532"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fr-FR" sz="1600" dirty="0">
                        <a:effectLst/>
                        <a:latin typeface="Trebuchet MS" panose="020B0603020202020204" pitchFamily="34" charset="0"/>
                        <a:ea typeface="Calibri"/>
                        <a:cs typeface="Times New Roman"/>
                      </a:endParaRPr>
                    </a:p>
                  </a:txBody>
                  <a:tcPr marL="39532" marR="39532" marT="0" marB="0">
                    <a:lnB w="12700" cap="flat" cmpd="sng" algn="ctr">
                      <a:solidFill>
                        <a:schemeClr val="tx1"/>
                      </a:solidFill>
                      <a:prstDash val="solid"/>
                      <a:round/>
                      <a:headEnd type="none" w="med" len="med"/>
                      <a:tailEnd type="none" w="med" len="med"/>
                    </a:lnB>
                  </a:tcPr>
                </a:tc>
              </a:tr>
              <a:tr h="259361">
                <a:tc vMerge="1">
                  <a:txBody>
                    <a:bodyPr/>
                    <a:lstStyle/>
                    <a:p>
                      <a:endParaRPr lang="fr-FR"/>
                    </a:p>
                  </a:txBody>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800" b="0" kern="1200" dirty="0" smtClean="0">
                          <a:solidFill>
                            <a:schemeClr val="tx1"/>
                          </a:solidFill>
                          <a:effectLst/>
                          <a:latin typeface="+mn-lt"/>
                          <a:ea typeface="+mn-ea"/>
                          <a:cs typeface="+mn-cs"/>
                        </a:rPr>
                        <a:t>2 Ingénieur support développement(ISD)</a:t>
                      </a:r>
                      <a:endParaRPr lang="fr-FR" sz="1600" b="0" dirty="0" smtClean="0">
                        <a:effectLst/>
                        <a:latin typeface="Trebuchet MS" panose="020B0603020202020204" pitchFamily="34" charset="0"/>
                        <a:ea typeface="Calibri"/>
                        <a:cs typeface="Times New Roman"/>
                      </a:endParaRPr>
                    </a:p>
                  </a:txBody>
                  <a:tcPr marL="39532" marR="39532"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fr-FR" sz="1600" dirty="0">
                        <a:effectLst/>
                        <a:latin typeface="Trebuchet MS" panose="020B0603020202020204" pitchFamily="34" charset="0"/>
                        <a:ea typeface="Calibri"/>
                        <a:cs typeface="Times New Roman"/>
                      </a:endParaRPr>
                    </a:p>
                  </a:txBody>
                  <a:tcPr marL="39532" marR="39532"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fr-FR" sz="1600" dirty="0">
                        <a:effectLst/>
                        <a:latin typeface="Trebuchet MS" panose="020B0603020202020204" pitchFamily="34" charset="0"/>
                        <a:ea typeface="Calibri"/>
                        <a:cs typeface="Times New Roman"/>
                      </a:endParaRPr>
                    </a:p>
                  </a:txBody>
                  <a:tcPr marL="39532" marR="39532"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7894">
                <a:tc vMerge="1">
                  <a:txBody>
                    <a:bodyPr/>
                    <a:lstStyle/>
                    <a:p>
                      <a:endParaRPr lang="fr-FR"/>
                    </a:p>
                  </a:txBody>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600" b="0" kern="1200" dirty="0" smtClean="0">
                          <a:solidFill>
                            <a:schemeClr val="tx1"/>
                          </a:solidFill>
                          <a:effectLst/>
                          <a:latin typeface="+mn-lt"/>
                          <a:ea typeface="+mn-ea"/>
                          <a:cs typeface="+mn-cs"/>
                        </a:rPr>
                        <a:t>1 Encadreur</a:t>
                      </a:r>
                      <a:endParaRPr lang="fr-FR" sz="1400" b="0" dirty="0" smtClean="0">
                        <a:effectLst/>
                        <a:latin typeface="Trebuchet MS" panose="020B0603020202020204" pitchFamily="34" charset="0"/>
                        <a:ea typeface="Calibri"/>
                        <a:cs typeface="Times New Roman"/>
                      </a:endParaRPr>
                    </a:p>
                  </a:txBody>
                  <a:tcPr marL="39532" marR="39532"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fr-FR" sz="1600" dirty="0">
                        <a:effectLst/>
                        <a:latin typeface="Trebuchet MS" panose="020B0603020202020204" pitchFamily="34" charset="0"/>
                        <a:ea typeface="Calibri"/>
                        <a:cs typeface="Times New Roman"/>
                      </a:endParaRPr>
                    </a:p>
                  </a:txBody>
                  <a:tcPr marL="39532" marR="39532"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endParaRPr lang="fr-FR" sz="1600" dirty="0" smtClean="0">
                        <a:effectLst/>
                        <a:latin typeface="Trebuchet MS" panose="020B0603020202020204" pitchFamily="34" charset="0"/>
                        <a:ea typeface="Calibri"/>
                        <a:cs typeface="Times New Roman"/>
                      </a:endParaRPr>
                    </a:p>
                    <a:p>
                      <a:pPr algn="ctr">
                        <a:lnSpc>
                          <a:spcPct val="115000"/>
                        </a:lnSpc>
                        <a:spcAft>
                          <a:spcPts val="0"/>
                        </a:spcAft>
                      </a:pPr>
                      <a:endParaRPr lang="fr-FR" sz="1600" dirty="0">
                        <a:effectLst/>
                        <a:latin typeface="Trebuchet MS" panose="020B0603020202020204" pitchFamily="34" charset="0"/>
                        <a:ea typeface="Calibri"/>
                        <a:cs typeface="Times New Roman"/>
                      </a:endParaRPr>
                    </a:p>
                  </a:txBody>
                  <a:tcPr marL="39532" marR="39532"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9361">
                <a:tc>
                  <a:txBody>
                    <a:bodyPr/>
                    <a:lstStyle/>
                    <a:p>
                      <a:pPr algn="ctr">
                        <a:lnSpc>
                          <a:spcPct val="115000"/>
                        </a:lnSpc>
                        <a:spcAft>
                          <a:spcPts val="0"/>
                        </a:spcAft>
                      </a:pPr>
                      <a:r>
                        <a:rPr lang="fr-FR" sz="1600" dirty="0" smtClean="0">
                          <a:effectLst/>
                          <a:latin typeface="Trebuchet MS" panose="020B0603020202020204" pitchFamily="34" charset="0"/>
                          <a:ea typeface="Calibri"/>
                          <a:cs typeface="Times New Roman"/>
                        </a:rPr>
                        <a:t>TOTAL</a:t>
                      </a:r>
                      <a:endParaRPr lang="fr-FR" sz="1600" dirty="0">
                        <a:effectLst/>
                        <a:latin typeface="Trebuchet MS" panose="020B0603020202020204" pitchFamily="34" charset="0"/>
                        <a:ea typeface="Calibri"/>
                        <a:cs typeface="Times New Roman"/>
                      </a:endParaRPr>
                    </a:p>
                  </a:txBody>
                  <a:tcPr marL="39532" marR="39532" marT="0" marB="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endParaRPr lang="fr-FR" sz="1400" b="0" dirty="0" smtClean="0">
                        <a:effectLst/>
                        <a:latin typeface="Trebuchet MS" panose="020B0603020202020204" pitchFamily="34" charset="0"/>
                        <a:ea typeface="Calibri"/>
                        <a:cs typeface="Times New Roman"/>
                      </a:endParaRPr>
                    </a:p>
                  </a:txBody>
                  <a:tcPr marL="39532" marR="39532"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endParaRPr lang="fr-FR" sz="1600" dirty="0" smtClean="0">
                        <a:effectLst/>
                        <a:latin typeface="Trebuchet MS" panose="020B0603020202020204" pitchFamily="34" charset="0"/>
                        <a:ea typeface="Calibri"/>
                        <a:cs typeface="Times New Roman"/>
                      </a:endParaRPr>
                    </a:p>
                    <a:p>
                      <a:pPr algn="ctr">
                        <a:lnSpc>
                          <a:spcPct val="115000"/>
                        </a:lnSpc>
                        <a:spcAft>
                          <a:spcPts val="0"/>
                        </a:spcAft>
                      </a:pPr>
                      <a:endParaRPr lang="fr-FR" sz="1600" dirty="0">
                        <a:effectLst/>
                        <a:latin typeface="Trebuchet MS" panose="020B0603020202020204" pitchFamily="34" charset="0"/>
                        <a:ea typeface="Calibri"/>
                        <a:cs typeface="Times New Roman"/>
                      </a:endParaRPr>
                    </a:p>
                  </a:txBody>
                  <a:tcPr marL="39532" marR="39532"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endParaRPr lang="fr-FR" sz="1600" dirty="0">
                        <a:effectLst/>
                        <a:latin typeface="Trebuchet MS" panose="020B0603020202020204" pitchFamily="34" charset="0"/>
                        <a:ea typeface="Calibri"/>
                        <a:cs typeface="Times New Roman"/>
                      </a:endParaRPr>
                    </a:p>
                  </a:txBody>
                  <a:tcPr marL="39532" marR="39532" marT="0" marB="0">
                    <a:lnT w="12700" cap="flat" cmpd="sng" algn="ctr">
                      <a:solidFill>
                        <a:schemeClr val="tx1"/>
                      </a:solidFill>
                      <a:prstDash val="solid"/>
                      <a:round/>
                      <a:headEnd type="none" w="med" len="med"/>
                      <a:tailEnd type="none" w="med" len="med"/>
                    </a:lnT>
                  </a:tcPr>
                </a:tc>
              </a:tr>
            </a:tbl>
          </a:graphicData>
        </a:graphic>
      </p:graphicFrame>
      <p:sp>
        <p:nvSpPr>
          <p:cNvPr id="22" name="Rectangle 21"/>
          <p:cNvSpPr/>
          <p:nvPr/>
        </p:nvSpPr>
        <p:spPr>
          <a:xfrm>
            <a:off x="5599897" y="97417"/>
            <a:ext cx="2500510" cy="440399"/>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600" b="1" dirty="0">
                <a:ln>
                  <a:solidFill>
                    <a:schemeClr val="bg1">
                      <a:lumMod val="95000"/>
                    </a:schemeClr>
                  </a:solidFill>
                </a:ln>
                <a:solidFill>
                  <a:schemeClr val="bg1"/>
                </a:solidFill>
                <a:latin typeface="Trebuchet MS" panose="020B0603020202020204" pitchFamily="34" charset="0"/>
              </a:rPr>
              <a:t>ETUDE </a:t>
            </a:r>
            <a:r>
              <a:rPr lang="fr-CI" sz="1600" b="1" dirty="0" smtClean="0">
                <a:ln>
                  <a:solidFill>
                    <a:schemeClr val="bg1">
                      <a:lumMod val="95000"/>
                    </a:schemeClr>
                  </a:solidFill>
                </a:ln>
                <a:solidFill>
                  <a:schemeClr val="bg1"/>
                </a:solidFill>
                <a:latin typeface="Trebuchet MS" panose="020B0603020202020204" pitchFamily="34" charset="0"/>
              </a:rPr>
              <a:t>TECHNIQUE ET </a:t>
            </a:r>
          </a:p>
          <a:p>
            <a:pPr algn="ctr"/>
            <a:r>
              <a:rPr lang="fr-CI" sz="1600" b="1" dirty="0" smtClean="0">
                <a:ln>
                  <a:solidFill>
                    <a:schemeClr val="bg1">
                      <a:lumMod val="95000"/>
                    </a:schemeClr>
                  </a:solidFill>
                </a:ln>
                <a:solidFill>
                  <a:schemeClr val="bg1"/>
                </a:solidFill>
                <a:latin typeface="Trebuchet MS" panose="020B0603020202020204" pitchFamily="34" charset="0"/>
              </a:rPr>
              <a:t>REALISATION</a:t>
            </a:r>
            <a:endParaRPr lang="en-US" sz="1600" b="1" dirty="0">
              <a:ln>
                <a:solidFill>
                  <a:schemeClr val="bg1">
                    <a:lumMod val="95000"/>
                  </a:schemeClr>
                </a:solidFill>
              </a:ln>
              <a:solidFill>
                <a:schemeClr val="bg1"/>
              </a:solidFill>
              <a:latin typeface="Trebuchet MS" panose="020B0603020202020204" pitchFamily="34" charset="0"/>
            </a:endParaRPr>
          </a:p>
        </p:txBody>
      </p:sp>
      <p:grpSp>
        <p:nvGrpSpPr>
          <p:cNvPr id="24" name="Groupe 23"/>
          <p:cNvGrpSpPr/>
          <p:nvPr/>
        </p:nvGrpSpPr>
        <p:grpSpPr>
          <a:xfrm>
            <a:off x="574877" y="542071"/>
            <a:ext cx="7376993" cy="461665"/>
            <a:chOff x="772883" y="1725568"/>
            <a:chExt cx="7376993" cy="461665"/>
          </a:xfrm>
        </p:grpSpPr>
        <p:sp>
          <p:nvSpPr>
            <p:cNvPr id="25" name="ZoneTexte 24"/>
            <p:cNvSpPr txBox="1"/>
            <p:nvPr/>
          </p:nvSpPr>
          <p:spPr>
            <a:xfrm>
              <a:off x="772883" y="1725568"/>
              <a:ext cx="4183390" cy="461665"/>
            </a:xfrm>
            <a:prstGeom prst="rect">
              <a:avLst/>
            </a:prstGeom>
            <a:noFill/>
          </p:spPr>
          <p:txBody>
            <a:bodyPr wrap="square" rtlCol="0">
              <a:spAutoFit/>
            </a:bodyPr>
            <a:lstStyle/>
            <a:p>
              <a:r>
                <a:rPr lang="fr-FR" sz="2400" b="1" dirty="0" smtClean="0">
                  <a:solidFill>
                    <a:srgbClr val="ED7D31"/>
                  </a:solidFill>
                  <a:latin typeface="Trebuchet MS" panose="020B0603020202020204" pitchFamily="34" charset="0"/>
                </a:rPr>
                <a:t>COUT DU PROJET</a:t>
              </a:r>
              <a:endParaRPr lang="fr-FR" sz="2400" b="1" dirty="0">
                <a:solidFill>
                  <a:srgbClr val="ED7D31"/>
                </a:solidFill>
                <a:latin typeface="Trebuchet MS" panose="020B0603020202020204" pitchFamily="34" charset="0"/>
              </a:endParaRPr>
            </a:p>
          </p:txBody>
        </p:sp>
        <p:sp>
          <p:nvSpPr>
            <p:cNvPr id="26" name="Rectangle 4"/>
            <p:cNvSpPr>
              <a:spLocks noChangeArrowheads="1"/>
            </p:cNvSpPr>
            <p:nvPr/>
          </p:nvSpPr>
          <p:spPr bwMode="auto">
            <a:xfrm flipV="1">
              <a:off x="892275"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cxnSp>
        <p:nvCxnSpPr>
          <p:cNvPr id="5" name="Connecteur droit 4"/>
          <p:cNvCxnSpPr/>
          <p:nvPr/>
        </p:nvCxnSpPr>
        <p:spPr>
          <a:xfrm>
            <a:off x="7603069" y="3285068"/>
            <a:ext cx="965200" cy="0"/>
          </a:xfrm>
          <a:prstGeom prst="line">
            <a:avLst/>
          </a:prstGeom>
        </p:spPr>
        <p:style>
          <a:lnRef idx="1">
            <a:schemeClr val="dk1"/>
          </a:lnRef>
          <a:fillRef idx="0">
            <a:schemeClr val="dk1"/>
          </a:fillRef>
          <a:effectRef idx="0">
            <a:schemeClr val="dk1"/>
          </a:effectRef>
          <a:fontRef idx="minor">
            <a:schemeClr val="tx1"/>
          </a:fontRef>
        </p:style>
      </p:cxnSp>
      <p:cxnSp>
        <p:nvCxnSpPr>
          <p:cNvPr id="27" name="Connecteur droit 26"/>
          <p:cNvCxnSpPr/>
          <p:nvPr/>
        </p:nvCxnSpPr>
        <p:spPr>
          <a:xfrm>
            <a:off x="7617807" y="4877268"/>
            <a:ext cx="965200" cy="0"/>
          </a:xfrm>
          <a:prstGeom prst="line">
            <a:avLst/>
          </a:prstGeom>
        </p:spPr>
        <p:style>
          <a:lnRef idx="1">
            <a:schemeClr val="dk1"/>
          </a:lnRef>
          <a:fillRef idx="0">
            <a:schemeClr val="dk1"/>
          </a:fillRef>
          <a:effectRef idx="0">
            <a:schemeClr val="dk1"/>
          </a:effectRef>
          <a:fontRef idx="minor">
            <a:schemeClr val="tx1"/>
          </a:fontRef>
        </p:style>
      </p:cxnSp>
      <p:cxnSp>
        <p:nvCxnSpPr>
          <p:cNvPr id="29" name="Connecteur droit 28"/>
          <p:cNvCxnSpPr/>
          <p:nvPr/>
        </p:nvCxnSpPr>
        <p:spPr>
          <a:xfrm>
            <a:off x="7603069" y="3860801"/>
            <a:ext cx="9652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p:nvPr/>
        </p:nvCxnSpPr>
        <p:spPr>
          <a:xfrm>
            <a:off x="7624971" y="4301066"/>
            <a:ext cx="965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6674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52421"/>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37</a:t>
            </a:fld>
            <a:endParaRPr lang="en-US" sz="2000" dirty="0">
              <a:solidFill>
                <a:schemeClr val="bg1"/>
              </a:solidFill>
            </a:endParaRPr>
          </a:p>
        </p:txBody>
      </p:sp>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971" y="269160"/>
            <a:ext cx="846400" cy="459558"/>
          </a:xfrm>
          <a:prstGeom prst="rect">
            <a:avLst/>
          </a:prstGeom>
          <a:noFill/>
          <a:extLst>
            <a:ext uri="{909E8E84-426E-40DD-AFC4-6F175D3DCCD1}">
              <a14:hiddenFill xmlns:a14="http://schemas.microsoft.com/office/drawing/2010/main">
                <a:solidFill>
                  <a:srgbClr val="FFFFFF"/>
                </a:solidFill>
              </a14:hiddenFill>
            </a:ext>
          </a:extLst>
        </p:spPr>
      </p:pic>
      <p:sp>
        <p:nvSpPr>
          <p:cNvPr id="20" name="Espace réservé du numéro de diapositive 6"/>
          <p:cNvSpPr txBox="1">
            <a:spLocks/>
          </p:cNvSpPr>
          <p:nvPr/>
        </p:nvSpPr>
        <p:spPr>
          <a:xfrm>
            <a:off x="3394129" y="6471983"/>
            <a:ext cx="343772" cy="308609"/>
          </a:xfrm>
          <a:prstGeom prst="rect">
            <a:avLst/>
          </a:prstGeom>
          <a:solidFill>
            <a:srgbClr val="ED7D3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255F373-2374-4873-8CA6-470F3C22F1C6}" type="slidenum">
              <a:rPr lang="en-US" sz="2000" smtClean="0">
                <a:solidFill>
                  <a:schemeClr val="bg1"/>
                </a:solidFill>
              </a:rPr>
              <a:pPr algn="ctr"/>
              <a:t>37</a:t>
            </a:fld>
            <a:endParaRPr lang="en-US" sz="2000" dirty="0">
              <a:solidFill>
                <a:schemeClr val="bg1"/>
              </a:solidFill>
            </a:endParaRPr>
          </a:p>
        </p:txBody>
      </p:sp>
      <p:pic>
        <p:nvPicPr>
          <p:cNvPr id="23" name="Image 22"/>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269053" y="199449"/>
            <a:ext cx="618419" cy="598981"/>
          </a:xfrm>
          <a:prstGeom prst="rect">
            <a:avLst/>
          </a:prstGeom>
        </p:spPr>
      </p:pic>
      <p:grpSp>
        <p:nvGrpSpPr>
          <p:cNvPr id="30" name="Groupe 29"/>
          <p:cNvGrpSpPr/>
          <p:nvPr/>
        </p:nvGrpSpPr>
        <p:grpSpPr>
          <a:xfrm>
            <a:off x="578262" y="881052"/>
            <a:ext cx="8298099" cy="1108075"/>
            <a:chOff x="666556" y="1017283"/>
            <a:chExt cx="8298099" cy="1108075"/>
          </a:xfrm>
        </p:grpSpPr>
        <p:grpSp>
          <p:nvGrpSpPr>
            <p:cNvPr id="31" name="Groupe 30"/>
            <p:cNvGrpSpPr/>
            <p:nvPr/>
          </p:nvGrpSpPr>
          <p:grpSpPr>
            <a:xfrm>
              <a:off x="666556" y="1017283"/>
              <a:ext cx="4450937" cy="1108075"/>
              <a:chOff x="666556" y="1017283"/>
              <a:chExt cx="4450937" cy="1108075"/>
            </a:xfrm>
          </p:grpSpPr>
          <p:sp>
            <p:nvSpPr>
              <p:cNvPr id="34" name="ZoneTexte 33"/>
              <p:cNvSpPr txBox="1"/>
              <p:nvPr/>
            </p:nvSpPr>
            <p:spPr>
              <a:xfrm>
                <a:off x="1869032" y="1440291"/>
                <a:ext cx="3248461" cy="584775"/>
              </a:xfrm>
              <a:prstGeom prst="rect">
                <a:avLst/>
              </a:prstGeom>
              <a:noFill/>
            </p:spPr>
            <p:txBody>
              <a:bodyPr wrap="square" rtlCol="0">
                <a:spAutoFit/>
              </a:bodyPr>
              <a:lstStyle/>
              <a:p>
                <a:r>
                  <a:rPr lang="fr-FR" sz="3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INTRODUCTION</a:t>
                </a:r>
                <a:endParaRPr lang="fr-FR" sz="3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35" name="Rectangle 2" descr="trainings-hp_1"/>
              <p:cNvSpPr>
                <a:spLocks noChangeArrowheads="1"/>
              </p:cNvSpPr>
              <p:nvPr/>
            </p:nvSpPr>
            <p:spPr bwMode="auto">
              <a:xfrm>
                <a:off x="666556" y="1017283"/>
                <a:ext cx="1262062" cy="11080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2" name="Rectangle 4"/>
            <p:cNvSpPr>
              <a:spLocks noChangeArrowheads="1"/>
            </p:cNvSpPr>
            <p:nvPr/>
          </p:nvSpPr>
          <p:spPr bwMode="auto">
            <a:xfrm>
              <a:off x="761190" y="2063684"/>
              <a:ext cx="8203465" cy="4571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36" name="Groupe 35"/>
          <p:cNvGrpSpPr/>
          <p:nvPr/>
        </p:nvGrpSpPr>
        <p:grpSpPr>
          <a:xfrm>
            <a:off x="1249665" y="2410026"/>
            <a:ext cx="3359600" cy="430887"/>
            <a:chOff x="2279201" y="2401843"/>
            <a:chExt cx="3267305" cy="430887"/>
          </a:xfrm>
        </p:grpSpPr>
        <p:sp>
          <p:nvSpPr>
            <p:cNvPr id="37" name="ZoneTexte 36"/>
            <p:cNvSpPr txBox="1"/>
            <p:nvPr/>
          </p:nvSpPr>
          <p:spPr>
            <a:xfrm>
              <a:off x="2516897" y="2401843"/>
              <a:ext cx="3029609" cy="430887"/>
            </a:xfrm>
            <a:prstGeom prst="rect">
              <a:avLst/>
            </a:prstGeom>
            <a:noFill/>
          </p:spPr>
          <p:txBody>
            <a:bodyPr wrap="square" rtlCol="0">
              <a:spAutoFit/>
            </a:bodyPr>
            <a:lstStyle/>
            <a:p>
              <a:pPr algn="ctr"/>
              <a:r>
                <a:rPr lang="fr-FR" sz="2200" dirty="0" smtClean="0">
                  <a:ln w="0"/>
                  <a:solidFill>
                    <a:srgbClr val="ED7D31"/>
                  </a:solidFill>
                  <a:latin typeface="Trebuchet MS" panose="020B0603020202020204" pitchFamily="34" charset="0"/>
                  <a:ea typeface="Adobe Fan Heiti Std B" panose="020B0700000000000000" pitchFamily="34" charset="-128"/>
                  <a:cs typeface="Narkisim" panose="020E0502050101010101" pitchFamily="34" charset="-79"/>
                </a:rPr>
                <a:t>RAPPEL DE L’OBJECTIF</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38" name="Rectangle 37"/>
            <p:cNvSpPr/>
            <p:nvPr/>
          </p:nvSpPr>
          <p:spPr>
            <a:xfrm>
              <a:off x="2279201" y="2494114"/>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p:cNvGrpSpPr/>
          <p:nvPr/>
        </p:nvGrpSpPr>
        <p:grpSpPr>
          <a:xfrm>
            <a:off x="1246267" y="3253810"/>
            <a:ext cx="2309733" cy="430887"/>
            <a:chOff x="2306547" y="2401843"/>
            <a:chExt cx="2246280" cy="430887"/>
          </a:xfrm>
        </p:grpSpPr>
        <p:sp>
          <p:nvSpPr>
            <p:cNvPr id="40" name="ZoneTexte 39"/>
            <p:cNvSpPr txBox="1"/>
            <p:nvPr/>
          </p:nvSpPr>
          <p:spPr>
            <a:xfrm>
              <a:off x="2516897" y="2401843"/>
              <a:ext cx="2035930" cy="430887"/>
            </a:xfrm>
            <a:prstGeom prst="rect">
              <a:avLst/>
            </a:prstGeom>
            <a:noFill/>
          </p:spPr>
          <p:txBody>
            <a:bodyPr wrap="square" rtlCol="0">
              <a:spAutoFit/>
            </a:bodyPr>
            <a:lstStyle/>
            <a:p>
              <a:pPr algn="ctr"/>
              <a:r>
                <a:rPr lang="fr-FR" sz="2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LA DEMARCHE </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41" name="Rectangle 40"/>
            <p:cNvSpPr/>
            <p:nvPr/>
          </p:nvSpPr>
          <p:spPr>
            <a:xfrm>
              <a:off x="2306547" y="2502807"/>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p:cNvGrpSpPr/>
          <p:nvPr/>
        </p:nvGrpSpPr>
        <p:grpSpPr>
          <a:xfrm>
            <a:off x="1246267" y="3964679"/>
            <a:ext cx="1615466" cy="430887"/>
            <a:chOff x="2306547" y="2401843"/>
            <a:chExt cx="1571086" cy="430887"/>
          </a:xfrm>
        </p:grpSpPr>
        <p:sp>
          <p:nvSpPr>
            <p:cNvPr id="43" name="ZoneTexte 42"/>
            <p:cNvSpPr txBox="1"/>
            <p:nvPr/>
          </p:nvSpPr>
          <p:spPr>
            <a:xfrm>
              <a:off x="2516898" y="2401843"/>
              <a:ext cx="1360735" cy="430887"/>
            </a:xfrm>
            <a:prstGeom prst="rect">
              <a:avLst/>
            </a:prstGeom>
            <a:noFill/>
          </p:spPr>
          <p:txBody>
            <a:bodyPr wrap="square" rtlCol="0">
              <a:spAutoFit/>
            </a:bodyPr>
            <a:lstStyle/>
            <a:p>
              <a:pPr algn="ctr"/>
              <a:r>
                <a:rPr lang="fr-FR" sz="2200" dirty="0" smtClean="0">
                  <a:ln w="0"/>
                  <a:solidFill>
                    <a:srgbClr val="ED7D31"/>
                  </a:solidFill>
                  <a:latin typeface="Trebuchet MS" panose="020B0603020202020204" pitchFamily="34" charset="0"/>
                  <a:ea typeface="Adobe Fan Heiti Std B" panose="020B0700000000000000" pitchFamily="34" charset="-128"/>
                  <a:cs typeface="Narkisim" panose="020E0502050101010101" pitchFamily="34" charset="-79"/>
                </a:rPr>
                <a:t>ACQUIS</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44" name="Rectangle 43"/>
            <p:cNvSpPr/>
            <p:nvPr/>
          </p:nvSpPr>
          <p:spPr>
            <a:xfrm>
              <a:off x="2306547" y="2502807"/>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p:cNvGrpSpPr/>
          <p:nvPr/>
        </p:nvGrpSpPr>
        <p:grpSpPr>
          <a:xfrm>
            <a:off x="1262706" y="4675648"/>
            <a:ext cx="2293295" cy="430887"/>
            <a:chOff x="2279201" y="2401843"/>
            <a:chExt cx="2230293" cy="430887"/>
          </a:xfrm>
        </p:grpSpPr>
        <p:sp>
          <p:nvSpPr>
            <p:cNvPr id="46" name="ZoneTexte 45"/>
            <p:cNvSpPr txBox="1"/>
            <p:nvPr/>
          </p:nvSpPr>
          <p:spPr>
            <a:xfrm>
              <a:off x="2516897" y="2401843"/>
              <a:ext cx="1992597" cy="430887"/>
            </a:xfrm>
            <a:prstGeom prst="rect">
              <a:avLst/>
            </a:prstGeom>
            <a:noFill/>
          </p:spPr>
          <p:txBody>
            <a:bodyPr wrap="square" rtlCol="0">
              <a:spAutoFit/>
            </a:bodyPr>
            <a:lstStyle/>
            <a:p>
              <a:pPr algn="ctr"/>
              <a:r>
                <a:rPr lang="fr-FR" sz="2200" dirty="0" smtClean="0">
                  <a:ln w="0"/>
                  <a:solidFill>
                    <a:srgbClr val="ED7D31"/>
                  </a:solidFill>
                  <a:latin typeface="Trebuchet MS" panose="020B0603020202020204" pitchFamily="34" charset="0"/>
                  <a:ea typeface="Adobe Fan Heiti Std B" panose="020B0700000000000000" pitchFamily="34" charset="-128"/>
                  <a:cs typeface="Narkisim" panose="020E0502050101010101" pitchFamily="34" charset="-79"/>
                </a:rPr>
                <a:t>PERPECTIVES</a:t>
              </a:r>
              <a:endParaRPr lang="fr-FR" sz="2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47" name="Rectangle 46"/>
            <p:cNvSpPr/>
            <p:nvPr/>
          </p:nvSpPr>
          <p:spPr>
            <a:xfrm>
              <a:off x="2279201" y="2494114"/>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06697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38</a:t>
            </a:fld>
            <a:endParaRPr lang="en-US" sz="2000" dirty="0">
              <a:solidFill>
                <a:schemeClr val="bg1"/>
              </a:solidFill>
            </a:endParaRPr>
          </a:p>
        </p:txBody>
      </p:sp>
      <p:grpSp>
        <p:nvGrpSpPr>
          <p:cNvPr id="4" name="Groupe 3"/>
          <p:cNvGrpSpPr/>
          <p:nvPr/>
        </p:nvGrpSpPr>
        <p:grpSpPr>
          <a:xfrm>
            <a:off x="965200" y="242006"/>
            <a:ext cx="7502070" cy="598981"/>
            <a:chOff x="332435" y="16464"/>
            <a:chExt cx="8347661"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3697" y="155887"/>
              <a:ext cx="846399" cy="45955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sp>
        <p:nvSpPr>
          <p:cNvPr id="6" name="Rectangle 3"/>
          <p:cNvSpPr>
            <a:spLocks noChangeArrowheads="1"/>
          </p:cNvSpPr>
          <p:nvPr/>
        </p:nvSpPr>
        <p:spPr bwMode="auto">
          <a:xfrm>
            <a:off x="2807463" y="3208175"/>
            <a:ext cx="2956964" cy="539353"/>
          </a:xfrm>
          <a:prstGeom prst="rect">
            <a:avLst/>
          </a:prstGeom>
          <a:noFill/>
          <a:ln w="9525" algn="ctr">
            <a:noFill/>
            <a:miter lim="800000"/>
            <a:headEnd/>
            <a:tailEnd/>
          </a:ln>
        </p:spPr>
        <p:txBody>
          <a:bodyPr lIns="0" tIns="34289" rIns="68577" bIns="34289"/>
          <a:lstStyle/>
          <a:p>
            <a:pPr indent="9525">
              <a:lnSpc>
                <a:spcPct val="130000"/>
              </a:lnSpc>
              <a:spcAft>
                <a:spcPct val="50000"/>
              </a:spcAft>
              <a:buClr>
                <a:schemeClr val="tx2"/>
              </a:buClr>
              <a:buSzPct val="70000"/>
              <a:defRPr/>
            </a:pPr>
            <a:r>
              <a:rPr lang="fr-FR" sz="3600" b="1" i="1" dirty="0">
                <a:ln w="1905"/>
                <a:solidFill>
                  <a:srgbClr val="ED8C20"/>
                </a:solidFill>
                <a:effectLst>
                  <a:innerShdw blurRad="69850" dist="43180" dir="5400000">
                    <a:srgbClr val="000000">
                      <a:alpha val="65000"/>
                    </a:srgbClr>
                  </a:innerShdw>
                </a:effectLst>
                <a:latin typeface="Trebuchet MS" panose="020B0603020202020204" pitchFamily="34" charset="0"/>
              </a:rPr>
              <a:t>QUESTIONS</a:t>
            </a:r>
          </a:p>
        </p:txBody>
      </p:sp>
      <p:sp>
        <p:nvSpPr>
          <p:cNvPr id="8" name="Rectangle 3"/>
          <p:cNvSpPr>
            <a:spLocks noChangeArrowheads="1"/>
          </p:cNvSpPr>
          <p:nvPr/>
        </p:nvSpPr>
        <p:spPr bwMode="auto">
          <a:xfrm>
            <a:off x="2799060" y="2344079"/>
            <a:ext cx="2956964" cy="540544"/>
          </a:xfrm>
          <a:prstGeom prst="rect">
            <a:avLst/>
          </a:prstGeom>
          <a:noFill/>
          <a:ln w="9525" algn="ctr">
            <a:noFill/>
            <a:miter lim="800000"/>
            <a:headEnd/>
            <a:tailEnd/>
          </a:ln>
        </p:spPr>
        <p:txBody>
          <a:bodyPr lIns="0" tIns="34289" rIns="68577" bIns="34289"/>
          <a:lstStyle/>
          <a:p>
            <a:pPr indent="9525">
              <a:lnSpc>
                <a:spcPct val="130000"/>
              </a:lnSpc>
              <a:spcAft>
                <a:spcPct val="50000"/>
              </a:spcAft>
              <a:buClr>
                <a:schemeClr val="tx2"/>
              </a:buClr>
              <a:buSzPct val="70000"/>
              <a:defRPr/>
            </a:pPr>
            <a:r>
              <a:rPr lang="fr-FR" sz="3600" b="1" i="1" dirty="0">
                <a:ln w="1905"/>
                <a:solidFill>
                  <a:srgbClr val="ED8C20"/>
                </a:solidFill>
                <a:effectLst>
                  <a:innerShdw blurRad="69850" dist="43180" dir="5400000">
                    <a:srgbClr val="000000">
                      <a:alpha val="65000"/>
                    </a:srgbClr>
                  </a:innerShdw>
                </a:effectLst>
                <a:latin typeface="Trebuchet MS" panose="020B0603020202020204" pitchFamily="34" charset="0"/>
              </a:rPr>
              <a:t>CRITIQUES</a:t>
            </a:r>
          </a:p>
        </p:txBody>
      </p:sp>
      <p:sp>
        <p:nvSpPr>
          <p:cNvPr id="9" name="Rectangle 3"/>
          <p:cNvSpPr>
            <a:spLocks noChangeArrowheads="1"/>
          </p:cNvSpPr>
          <p:nvPr/>
        </p:nvSpPr>
        <p:spPr bwMode="auto">
          <a:xfrm>
            <a:off x="2799060" y="4072271"/>
            <a:ext cx="3307434" cy="540544"/>
          </a:xfrm>
          <a:prstGeom prst="rect">
            <a:avLst/>
          </a:prstGeom>
          <a:noFill/>
          <a:ln w="9525" algn="ctr">
            <a:noFill/>
            <a:miter lim="800000"/>
            <a:headEnd/>
            <a:tailEnd/>
          </a:ln>
        </p:spPr>
        <p:txBody>
          <a:bodyPr lIns="0" tIns="34289" rIns="68577" bIns="34289"/>
          <a:lstStyle/>
          <a:p>
            <a:pPr indent="9525">
              <a:lnSpc>
                <a:spcPct val="130000"/>
              </a:lnSpc>
              <a:spcAft>
                <a:spcPct val="50000"/>
              </a:spcAft>
              <a:buClr>
                <a:schemeClr val="tx2"/>
              </a:buClr>
              <a:buSzPct val="70000"/>
              <a:defRPr/>
            </a:pPr>
            <a:r>
              <a:rPr lang="fr-FR" sz="3600" b="1" i="1" dirty="0">
                <a:ln w="1905"/>
                <a:solidFill>
                  <a:srgbClr val="ED8C20"/>
                </a:solidFill>
                <a:effectLst>
                  <a:innerShdw blurRad="69850" dist="43180" dir="5400000">
                    <a:srgbClr val="000000">
                      <a:alpha val="65000"/>
                    </a:srgbClr>
                  </a:innerShdw>
                </a:effectLst>
                <a:latin typeface="Trebuchet MS" panose="020B0603020202020204" pitchFamily="34" charset="0"/>
              </a:rPr>
              <a:t>SUGGESTIONS</a:t>
            </a:r>
          </a:p>
        </p:txBody>
      </p:sp>
      <p:sp>
        <p:nvSpPr>
          <p:cNvPr id="10" name="Rectangle 2" descr="trainings-hp_1"/>
          <p:cNvSpPr>
            <a:spLocks noChangeArrowheads="1"/>
          </p:cNvSpPr>
          <p:nvPr/>
        </p:nvSpPr>
        <p:spPr bwMode="auto">
          <a:xfrm>
            <a:off x="2907804" y="1268760"/>
            <a:ext cx="1768971" cy="917395"/>
          </a:xfrm>
          <a:prstGeom prst="rect">
            <a:avLst/>
          </a:prstGeom>
          <a:blipFill dpi="0" rotWithShape="1">
            <a:blip r:embed="rId5">
              <a:extLst>
                <a:ext uri="{BEBA8EAE-BF5A-486C-A8C5-ECC9F3942E4B}">
                  <a14:imgProps xmlns:a14="http://schemas.microsoft.com/office/drawing/2010/main">
                    <a14:imgLayer r:embed="rId6">
                      <a14:imgEffect>
                        <a14:artisticPaintStrokes/>
                      </a14:imgEffect>
                      <a14:imgEffect>
                        <a14:sharpenSoften amount="-50000"/>
                      </a14:imgEffect>
                    </a14:imgLayer>
                  </a14:imgProps>
                </a:ext>
              </a:extLst>
            </a:blip>
            <a:srcRect/>
            <a:stretch>
              <a:fillRect/>
            </a:stretch>
          </a:blipFill>
          <a:ln>
            <a:noFill/>
          </a:ln>
          <a:effectLst>
            <a:reflection blurRad="6350" stA="50000" endA="300" endPos="38500" dist="50800" dir="5400000" sy="-100000" algn="bl" rotWithShape="0"/>
          </a:effectLst>
          <a:scene3d>
            <a:camera prst="perspectiveContrastingRightFacing"/>
            <a:lightRig rig="threePt" dir="t"/>
          </a:scene3d>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Tree>
    <p:extLst>
      <p:ext uri="{BB962C8B-B14F-4D97-AF65-F5344CB8AC3E}">
        <p14:creationId xmlns:p14="http://schemas.microsoft.com/office/powerpoint/2010/main" val="13451726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6" presetClass="emph" presetSubtype="0" fill="hold" grpId="0" nodeType="afterEffect">
                                  <p:stCondLst>
                                    <p:cond delay="0"/>
                                  </p:stCondLst>
                                  <p:childTnLst>
                                    <p:animScale>
                                      <p:cBhvr>
                                        <p:cTn id="12" dur="2000" fill="hold"/>
                                        <p:tgtEl>
                                          <p:spTgt spid="6"/>
                                        </p:tgtEl>
                                      </p:cBhvr>
                                      <p:by x="150000" y="150000"/>
                                    </p:animScale>
                                  </p:childTnLst>
                                </p:cTn>
                              </p:par>
                            </p:childTnLst>
                          </p:cTn>
                        </p:par>
                        <p:par>
                          <p:cTn id="13" fill="hold">
                            <p:stCondLst>
                              <p:cond delay="4000"/>
                            </p:stCondLst>
                            <p:childTnLst>
                              <p:par>
                                <p:cTn id="14" presetID="6" presetClass="emph" presetSubtype="0" fill="hold" grpId="0" nodeType="afterEffect">
                                  <p:stCondLst>
                                    <p:cond delay="0"/>
                                  </p:stCondLst>
                                  <p:childTnLst>
                                    <p:animScale>
                                      <p:cBhvr>
                                        <p:cTn id="15"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39</a:t>
            </a:fld>
            <a:endParaRPr lang="en-US" sz="2000" dirty="0">
              <a:solidFill>
                <a:schemeClr val="bg1"/>
              </a:solidFill>
            </a:endParaRPr>
          </a:p>
        </p:txBody>
      </p:sp>
      <p:grpSp>
        <p:nvGrpSpPr>
          <p:cNvPr id="4" name="Groupe 3"/>
          <p:cNvGrpSpPr/>
          <p:nvPr/>
        </p:nvGrpSpPr>
        <p:grpSpPr>
          <a:xfrm>
            <a:off x="965200" y="242006"/>
            <a:ext cx="7502070" cy="598981"/>
            <a:chOff x="332435" y="16464"/>
            <a:chExt cx="8347661"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3697" y="155887"/>
              <a:ext cx="846399" cy="45955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nvGrpSpPr>
          <p:cNvPr id="8" name="Groupe 7"/>
          <p:cNvGrpSpPr/>
          <p:nvPr/>
        </p:nvGrpSpPr>
        <p:grpSpPr>
          <a:xfrm>
            <a:off x="666556" y="1118891"/>
            <a:ext cx="8298099" cy="1108075"/>
            <a:chOff x="666556" y="1017283"/>
            <a:chExt cx="8298099" cy="1108075"/>
          </a:xfrm>
        </p:grpSpPr>
        <p:grpSp>
          <p:nvGrpSpPr>
            <p:cNvPr id="9" name="Groupe 8"/>
            <p:cNvGrpSpPr/>
            <p:nvPr/>
          </p:nvGrpSpPr>
          <p:grpSpPr>
            <a:xfrm>
              <a:off x="666556" y="1017283"/>
              <a:ext cx="5353562" cy="1108075"/>
              <a:chOff x="666556" y="1017283"/>
              <a:chExt cx="5353562" cy="1108075"/>
            </a:xfrm>
          </p:grpSpPr>
          <p:sp>
            <p:nvSpPr>
              <p:cNvPr id="11" name="ZoneTexte 10"/>
              <p:cNvSpPr txBox="1"/>
              <p:nvPr/>
            </p:nvSpPr>
            <p:spPr>
              <a:xfrm>
                <a:off x="1928618" y="1463206"/>
                <a:ext cx="4091500" cy="584775"/>
              </a:xfrm>
              <a:prstGeom prst="rect">
                <a:avLst/>
              </a:prstGeom>
              <a:noFill/>
            </p:spPr>
            <p:txBody>
              <a:bodyPr wrap="square" rtlCol="0">
                <a:spAutoFit/>
              </a:bodyPr>
              <a:lstStyle/>
              <a:p>
                <a:r>
                  <a:rPr lang="fr-FR" sz="3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CONCLUSION</a:t>
                </a:r>
                <a:endParaRPr lang="fr-FR" sz="3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12" name="Rectangle 2" descr="trainings-hp_1"/>
              <p:cNvSpPr>
                <a:spLocks noChangeArrowheads="1"/>
              </p:cNvSpPr>
              <p:nvPr/>
            </p:nvSpPr>
            <p:spPr bwMode="auto">
              <a:xfrm>
                <a:off x="666556" y="1017283"/>
                <a:ext cx="1262062" cy="11080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 name="Rectangle 4"/>
            <p:cNvSpPr>
              <a:spLocks noChangeArrowheads="1"/>
            </p:cNvSpPr>
            <p:nvPr/>
          </p:nvSpPr>
          <p:spPr bwMode="auto">
            <a:xfrm>
              <a:off x="761190" y="2063684"/>
              <a:ext cx="8203465" cy="4571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3" name="Groupe 12"/>
          <p:cNvGrpSpPr/>
          <p:nvPr/>
        </p:nvGrpSpPr>
        <p:grpSpPr>
          <a:xfrm>
            <a:off x="1430523" y="2674390"/>
            <a:ext cx="3475306" cy="430887"/>
            <a:chOff x="2311053" y="2401843"/>
            <a:chExt cx="3035320" cy="430887"/>
          </a:xfrm>
        </p:grpSpPr>
        <p:sp>
          <p:nvSpPr>
            <p:cNvPr id="14" name="ZoneTexte 13"/>
            <p:cNvSpPr txBox="1"/>
            <p:nvPr/>
          </p:nvSpPr>
          <p:spPr>
            <a:xfrm>
              <a:off x="2516899" y="2401843"/>
              <a:ext cx="2829474" cy="430887"/>
            </a:xfrm>
            <a:prstGeom prst="rect">
              <a:avLst/>
            </a:prstGeom>
            <a:noFill/>
          </p:spPr>
          <p:txBody>
            <a:bodyPr wrap="square" rtlCol="0">
              <a:spAutoFit/>
            </a:bodyPr>
            <a:lstStyle/>
            <a:p>
              <a:pPr algn="ctr"/>
              <a:r>
                <a:rPr lang="fr-FR" sz="2200" b="1" dirty="0" smtClean="0">
                  <a:solidFill>
                    <a:srgbClr val="ED7D31"/>
                  </a:solidFill>
                  <a:latin typeface="Trebuchet MS" panose="020B0603020202020204" pitchFamily="34" charset="0"/>
                </a:rPr>
                <a:t>RAPPEL DES OBJECTIFS</a:t>
              </a:r>
              <a:endParaRPr lang="fr-FR" sz="2200" b="1" dirty="0">
                <a:solidFill>
                  <a:srgbClr val="ED7D31"/>
                </a:solidFill>
                <a:latin typeface="Trebuchet MS" panose="020B0603020202020204" pitchFamily="34" charset="0"/>
              </a:endParaRPr>
            </a:p>
          </p:txBody>
        </p:sp>
        <p:sp>
          <p:nvSpPr>
            <p:cNvPr id="16" name="Rectangle 15"/>
            <p:cNvSpPr/>
            <p:nvPr/>
          </p:nvSpPr>
          <p:spPr>
            <a:xfrm>
              <a:off x="2311053" y="2513986"/>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grpSp>
        <p:nvGrpSpPr>
          <p:cNvPr id="17" name="Groupe 16"/>
          <p:cNvGrpSpPr/>
          <p:nvPr/>
        </p:nvGrpSpPr>
        <p:grpSpPr>
          <a:xfrm>
            <a:off x="1441148" y="3523905"/>
            <a:ext cx="7702852" cy="430887"/>
            <a:chOff x="2267659" y="2263877"/>
            <a:chExt cx="6727643" cy="430887"/>
          </a:xfrm>
        </p:grpSpPr>
        <p:sp>
          <p:nvSpPr>
            <p:cNvPr id="18" name="ZoneTexte 17"/>
            <p:cNvSpPr txBox="1"/>
            <p:nvPr/>
          </p:nvSpPr>
          <p:spPr>
            <a:xfrm>
              <a:off x="2527005" y="2263877"/>
              <a:ext cx="6468297" cy="430887"/>
            </a:xfrm>
            <a:prstGeom prst="rect">
              <a:avLst/>
            </a:prstGeom>
            <a:noFill/>
          </p:spPr>
          <p:txBody>
            <a:bodyPr wrap="square" rtlCol="0">
              <a:spAutoFit/>
            </a:bodyPr>
            <a:lstStyle/>
            <a:p>
              <a:r>
                <a:rPr lang="fr-FR" sz="2200" b="1" dirty="0" smtClean="0">
                  <a:solidFill>
                    <a:srgbClr val="ED7D31"/>
                  </a:solidFill>
                  <a:latin typeface="Trebuchet MS" panose="020B0603020202020204" pitchFamily="34" charset="0"/>
                </a:rPr>
                <a:t>ETAPES DE REALISATION ET APPORT DU PROJET</a:t>
              </a:r>
              <a:endParaRPr lang="fr-FR" sz="2200" b="1" dirty="0">
                <a:solidFill>
                  <a:srgbClr val="ED7D31"/>
                </a:solidFill>
                <a:latin typeface="Trebuchet MS" panose="020B0603020202020204" pitchFamily="34" charset="0"/>
              </a:endParaRPr>
            </a:p>
          </p:txBody>
        </p:sp>
        <p:sp>
          <p:nvSpPr>
            <p:cNvPr id="20" name="Rectangle 19"/>
            <p:cNvSpPr/>
            <p:nvPr/>
          </p:nvSpPr>
          <p:spPr>
            <a:xfrm>
              <a:off x="2267659" y="2363350"/>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grpSp>
        <p:nvGrpSpPr>
          <p:cNvPr id="25" name="Groupe 24"/>
          <p:cNvGrpSpPr/>
          <p:nvPr/>
        </p:nvGrpSpPr>
        <p:grpSpPr>
          <a:xfrm>
            <a:off x="1417080" y="5167104"/>
            <a:ext cx="4797451" cy="430887"/>
            <a:chOff x="2267659" y="2263877"/>
            <a:chExt cx="4190076" cy="430887"/>
          </a:xfrm>
        </p:grpSpPr>
        <p:sp>
          <p:nvSpPr>
            <p:cNvPr id="26" name="ZoneTexte 25"/>
            <p:cNvSpPr txBox="1"/>
            <p:nvPr/>
          </p:nvSpPr>
          <p:spPr>
            <a:xfrm>
              <a:off x="2527006" y="2263877"/>
              <a:ext cx="3930729" cy="430887"/>
            </a:xfrm>
            <a:prstGeom prst="rect">
              <a:avLst/>
            </a:prstGeom>
            <a:noFill/>
          </p:spPr>
          <p:txBody>
            <a:bodyPr wrap="square" rtlCol="0">
              <a:spAutoFit/>
            </a:bodyPr>
            <a:lstStyle/>
            <a:p>
              <a:r>
                <a:rPr lang="fr-FR" sz="2200" b="1" dirty="0" smtClean="0">
                  <a:solidFill>
                    <a:srgbClr val="ED7D31"/>
                  </a:solidFill>
                  <a:latin typeface="Trebuchet MS" panose="020B0603020202020204" pitchFamily="34" charset="0"/>
                </a:rPr>
                <a:t>CE QUE NOUS AVONS APPRIS</a:t>
              </a:r>
              <a:endParaRPr lang="fr-FR" sz="2200" b="1" dirty="0">
                <a:solidFill>
                  <a:srgbClr val="ED7D31"/>
                </a:solidFill>
                <a:latin typeface="Trebuchet MS" panose="020B0603020202020204" pitchFamily="34" charset="0"/>
              </a:endParaRPr>
            </a:p>
          </p:txBody>
        </p:sp>
        <p:sp>
          <p:nvSpPr>
            <p:cNvPr id="27" name="Rectangle 26"/>
            <p:cNvSpPr/>
            <p:nvPr/>
          </p:nvSpPr>
          <p:spPr>
            <a:xfrm>
              <a:off x="2267659" y="2363350"/>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grpSp>
        <p:nvGrpSpPr>
          <p:cNvPr id="28" name="Groupe 27"/>
          <p:cNvGrpSpPr/>
          <p:nvPr/>
        </p:nvGrpSpPr>
        <p:grpSpPr>
          <a:xfrm>
            <a:off x="1441148" y="4409586"/>
            <a:ext cx="2673652" cy="430887"/>
            <a:chOff x="2267659" y="2263877"/>
            <a:chExt cx="2335158" cy="430887"/>
          </a:xfrm>
        </p:grpSpPr>
        <p:sp>
          <p:nvSpPr>
            <p:cNvPr id="29" name="ZoneTexte 28"/>
            <p:cNvSpPr txBox="1"/>
            <p:nvPr/>
          </p:nvSpPr>
          <p:spPr>
            <a:xfrm>
              <a:off x="2527005" y="2263877"/>
              <a:ext cx="2075812" cy="430887"/>
            </a:xfrm>
            <a:prstGeom prst="rect">
              <a:avLst/>
            </a:prstGeom>
            <a:noFill/>
          </p:spPr>
          <p:txBody>
            <a:bodyPr wrap="square" rtlCol="0">
              <a:spAutoFit/>
            </a:bodyPr>
            <a:lstStyle/>
            <a:p>
              <a:r>
                <a:rPr lang="fr-FR" sz="2200" b="1" dirty="0" smtClean="0">
                  <a:solidFill>
                    <a:srgbClr val="ED7D31"/>
                  </a:solidFill>
                  <a:latin typeface="Trebuchet MS" panose="020B0603020202020204" pitchFamily="34" charset="0"/>
                </a:rPr>
                <a:t>PERPECTIVES</a:t>
              </a:r>
              <a:endParaRPr lang="fr-FR" sz="2200" b="1" dirty="0">
                <a:solidFill>
                  <a:srgbClr val="ED7D31"/>
                </a:solidFill>
                <a:latin typeface="Trebuchet MS" panose="020B0603020202020204" pitchFamily="34" charset="0"/>
              </a:endParaRPr>
            </a:p>
          </p:txBody>
        </p:sp>
        <p:sp>
          <p:nvSpPr>
            <p:cNvPr id="30" name="Rectangle 29"/>
            <p:cNvSpPr/>
            <p:nvPr/>
          </p:nvSpPr>
          <p:spPr>
            <a:xfrm>
              <a:off x="2267659" y="2363350"/>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spTree>
    <p:extLst>
      <p:ext uri="{BB962C8B-B14F-4D97-AF65-F5344CB8AC3E}">
        <p14:creationId xmlns:p14="http://schemas.microsoft.com/office/powerpoint/2010/main" val="14121656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76260" y="6485891"/>
            <a:ext cx="334328" cy="308609"/>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4</a:t>
            </a:fld>
            <a:endParaRPr lang="en-US" sz="2000" dirty="0">
              <a:solidFill>
                <a:schemeClr val="bg1"/>
              </a:solidFill>
            </a:endParaRPr>
          </a:p>
        </p:txBody>
      </p:sp>
      <p:pic>
        <p:nvPicPr>
          <p:cNvPr id="20" name="Image 19"/>
          <p:cNvPicPr>
            <a:picLocks noChangeAspect="1"/>
          </p:cNvPicPr>
          <p:nvPr/>
        </p:nvPicPr>
        <p:blipFill rotWithShape="1">
          <a:blip r:embed="rId3" cstate="print">
            <a:extLst>
              <a:ext uri="{28A0092B-C50C-407E-A947-70E740481C1C}">
                <a14:useLocalDpi xmlns:a14="http://schemas.microsoft.com/office/drawing/2010/main" val="0"/>
              </a:ext>
            </a:extLst>
          </a:blip>
          <a:srcRect l="3223" t="5109" r="79603" b="71403"/>
          <a:stretch/>
        </p:blipFill>
        <p:spPr>
          <a:xfrm>
            <a:off x="479510" y="260070"/>
            <a:ext cx="618419" cy="598981"/>
          </a:xfrm>
          <a:prstGeom prst="rect">
            <a:avLst/>
          </a:prstGeom>
        </p:spPr>
      </p:pic>
      <p:pic>
        <p:nvPicPr>
          <p:cNvPr id="19" name="Imag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7550" y="355761"/>
            <a:ext cx="1006580" cy="50329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p:cNvGrpSpPr/>
          <p:nvPr/>
        </p:nvGrpSpPr>
        <p:grpSpPr>
          <a:xfrm>
            <a:off x="666556" y="1711549"/>
            <a:ext cx="8298099" cy="1108075"/>
            <a:chOff x="666556" y="1017283"/>
            <a:chExt cx="8298099" cy="1108075"/>
          </a:xfrm>
        </p:grpSpPr>
        <p:grpSp>
          <p:nvGrpSpPr>
            <p:cNvPr id="9" name="Groupe 8"/>
            <p:cNvGrpSpPr/>
            <p:nvPr/>
          </p:nvGrpSpPr>
          <p:grpSpPr>
            <a:xfrm>
              <a:off x="666556" y="1017283"/>
              <a:ext cx="5353562" cy="1108075"/>
              <a:chOff x="666556" y="1017283"/>
              <a:chExt cx="5353562" cy="1108075"/>
            </a:xfrm>
          </p:grpSpPr>
          <p:sp>
            <p:nvSpPr>
              <p:cNvPr id="11" name="ZoneTexte 10"/>
              <p:cNvSpPr txBox="1"/>
              <p:nvPr/>
            </p:nvSpPr>
            <p:spPr>
              <a:xfrm>
                <a:off x="1928618" y="1534406"/>
                <a:ext cx="4091500" cy="584775"/>
              </a:xfrm>
              <a:prstGeom prst="rect">
                <a:avLst/>
              </a:prstGeom>
              <a:noFill/>
            </p:spPr>
            <p:txBody>
              <a:bodyPr wrap="square" rtlCol="0">
                <a:spAutoFit/>
              </a:bodyPr>
              <a:lstStyle/>
              <a:p>
                <a:r>
                  <a:rPr lang="fr-FR" sz="3200" dirty="0" smtClean="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rPr>
                  <a:t>ETUDE PREALABLE</a:t>
                </a:r>
                <a:endParaRPr lang="fr-FR" sz="3200" dirty="0">
                  <a:ln w="0"/>
                  <a:solidFill>
                    <a:srgbClr val="ED7D31"/>
                  </a:solidFill>
                  <a:effectLst/>
                  <a:latin typeface="Trebuchet MS" panose="020B0603020202020204" pitchFamily="34" charset="0"/>
                  <a:ea typeface="Adobe Fan Heiti Std B" panose="020B0700000000000000" pitchFamily="34" charset="-128"/>
                  <a:cs typeface="Narkisim" panose="020E0502050101010101" pitchFamily="34" charset="-79"/>
                </a:endParaRPr>
              </a:p>
            </p:txBody>
          </p:sp>
          <p:sp>
            <p:nvSpPr>
              <p:cNvPr id="12" name="Rectangle 2" descr="trainings-hp_1"/>
              <p:cNvSpPr>
                <a:spLocks noChangeArrowheads="1"/>
              </p:cNvSpPr>
              <p:nvPr/>
            </p:nvSpPr>
            <p:spPr bwMode="auto">
              <a:xfrm>
                <a:off x="666556" y="1017283"/>
                <a:ext cx="1262062" cy="11080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 name="Rectangle 4"/>
            <p:cNvSpPr>
              <a:spLocks noChangeArrowheads="1"/>
            </p:cNvSpPr>
            <p:nvPr/>
          </p:nvSpPr>
          <p:spPr bwMode="auto">
            <a:xfrm>
              <a:off x="761190" y="2063684"/>
              <a:ext cx="8203465" cy="4571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3" name="Groupe 12"/>
          <p:cNvGrpSpPr/>
          <p:nvPr/>
        </p:nvGrpSpPr>
        <p:grpSpPr>
          <a:xfrm>
            <a:off x="2194534" y="3182383"/>
            <a:ext cx="4324799" cy="430887"/>
            <a:chOff x="2279201" y="2401843"/>
            <a:chExt cx="4324799" cy="430887"/>
          </a:xfrm>
        </p:grpSpPr>
        <p:sp>
          <p:nvSpPr>
            <p:cNvPr id="14" name="ZoneTexte 13"/>
            <p:cNvSpPr txBox="1"/>
            <p:nvPr/>
          </p:nvSpPr>
          <p:spPr>
            <a:xfrm>
              <a:off x="2516898" y="2401843"/>
              <a:ext cx="4087102" cy="430887"/>
            </a:xfrm>
            <a:prstGeom prst="rect">
              <a:avLst/>
            </a:prstGeom>
            <a:noFill/>
          </p:spPr>
          <p:txBody>
            <a:bodyPr wrap="square" rtlCol="0">
              <a:spAutoFit/>
            </a:bodyPr>
            <a:lstStyle/>
            <a:p>
              <a:r>
                <a:rPr lang="fr-FR" sz="2200" b="1" dirty="0">
                  <a:solidFill>
                    <a:srgbClr val="ED7D31"/>
                  </a:solidFill>
                  <a:latin typeface="Trebuchet MS" panose="020B0603020202020204" pitchFamily="34" charset="0"/>
                </a:rPr>
                <a:t>PRESENTATION DE SMILE CI</a:t>
              </a:r>
              <a:endParaRPr lang="fr-FR" sz="2200" b="1" dirty="0">
                <a:solidFill>
                  <a:srgbClr val="ED7D31"/>
                </a:solidFill>
                <a:latin typeface="Trebuchet MS" panose="020B0603020202020204" pitchFamily="34" charset="0"/>
              </a:endParaRPr>
            </a:p>
          </p:txBody>
        </p:sp>
        <p:sp>
          <p:nvSpPr>
            <p:cNvPr id="15" name="Rectangle 14"/>
            <p:cNvSpPr/>
            <p:nvPr/>
          </p:nvSpPr>
          <p:spPr>
            <a:xfrm>
              <a:off x="2279201" y="2494114"/>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grpSp>
        <p:nvGrpSpPr>
          <p:cNvPr id="16" name="Groupe 15"/>
          <p:cNvGrpSpPr/>
          <p:nvPr/>
        </p:nvGrpSpPr>
        <p:grpSpPr>
          <a:xfrm>
            <a:off x="2213860" y="4183114"/>
            <a:ext cx="4324799" cy="430887"/>
            <a:chOff x="2279201" y="2401843"/>
            <a:chExt cx="4324799" cy="430887"/>
          </a:xfrm>
        </p:grpSpPr>
        <p:sp>
          <p:nvSpPr>
            <p:cNvPr id="17" name="ZoneTexte 16"/>
            <p:cNvSpPr txBox="1"/>
            <p:nvPr/>
          </p:nvSpPr>
          <p:spPr>
            <a:xfrm>
              <a:off x="2516898" y="2401843"/>
              <a:ext cx="4087102" cy="430887"/>
            </a:xfrm>
            <a:prstGeom prst="rect">
              <a:avLst/>
            </a:prstGeom>
            <a:noFill/>
          </p:spPr>
          <p:txBody>
            <a:bodyPr wrap="square" rtlCol="0">
              <a:spAutoFit/>
            </a:bodyPr>
            <a:lstStyle/>
            <a:p>
              <a:r>
                <a:rPr lang="fr-FR" sz="2200" b="1" dirty="0">
                  <a:solidFill>
                    <a:srgbClr val="ED7D31"/>
                  </a:solidFill>
                  <a:latin typeface="Trebuchet MS" panose="020B0603020202020204" pitchFamily="34" charset="0"/>
                </a:rPr>
                <a:t>PRESENTATION DU PROJET</a:t>
              </a:r>
              <a:endParaRPr lang="fr-FR" sz="2200" b="1" dirty="0">
                <a:solidFill>
                  <a:srgbClr val="ED7D31"/>
                </a:solidFill>
                <a:latin typeface="Trebuchet MS" panose="020B0603020202020204" pitchFamily="34" charset="0"/>
              </a:endParaRPr>
            </a:p>
          </p:txBody>
        </p:sp>
        <p:sp>
          <p:nvSpPr>
            <p:cNvPr id="18" name="Rectangle 17"/>
            <p:cNvSpPr/>
            <p:nvPr/>
          </p:nvSpPr>
          <p:spPr>
            <a:xfrm>
              <a:off x="2279201" y="2494114"/>
              <a:ext cx="138826" cy="216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200"/>
            </a:p>
          </p:txBody>
        </p:sp>
      </p:grpSp>
    </p:spTree>
    <p:extLst>
      <p:ext uri="{BB962C8B-B14F-4D97-AF65-F5344CB8AC3E}">
        <p14:creationId xmlns:p14="http://schemas.microsoft.com/office/powerpoint/2010/main" val="16622688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80" y="6491335"/>
            <a:ext cx="334328" cy="308609"/>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5</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79881" y="98346"/>
                <a:ext cx="7347967" cy="435356"/>
                <a:chOff x="1306507" y="-121665"/>
                <a:chExt cx="9797287" cy="580474"/>
              </a:xfrm>
            </p:grpSpPr>
            <p:sp>
              <p:nvSpPr>
                <p:cNvPr id="16" name="Rectangle 15"/>
                <p:cNvSpPr/>
                <p:nvPr/>
              </p:nvSpPr>
              <p:spPr>
                <a:xfrm>
                  <a:off x="1306507" y="-121665"/>
                  <a:ext cx="3141803" cy="563315"/>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PREALABLE</a:t>
                  </a:r>
                  <a:endParaRPr lang="en-US" b="1" dirty="0">
                    <a:ln>
                      <a:solidFill>
                        <a:schemeClr val="bg1">
                          <a:lumMod val="95000"/>
                        </a:schemeClr>
                      </a:solidFill>
                    </a:ln>
                    <a:solidFill>
                      <a:schemeClr val="bg1"/>
                    </a:solidFill>
                    <a:latin typeface="Trebuchet MS" panose="020B0603020202020204" pitchFamily="34" charset="0"/>
                  </a:endParaRPr>
                </a:p>
              </p:txBody>
            </p:sp>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4487014" y="-91857"/>
                  <a:ext cx="3310133" cy="53992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CONCEPTUELLE</a:t>
                  </a:r>
                  <a:endParaRPr lang="en-US" sz="1700" b="1" dirty="0">
                    <a:solidFill>
                      <a:schemeClr val="tx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5" name="ZoneTexte 24"/>
          <p:cNvSpPr txBox="1"/>
          <p:nvPr/>
        </p:nvSpPr>
        <p:spPr>
          <a:xfrm>
            <a:off x="2774388" y="1492991"/>
            <a:ext cx="2143380" cy="461665"/>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Historique </a:t>
            </a:r>
            <a:endParaRPr lang="fr-FR" sz="2400" b="1" dirty="0">
              <a:ln>
                <a:solidFill>
                  <a:schemeClr val="bg1"/>
                </a:solidFill>
              </a:ln>
              <a:solidFill>
                <a:schemeClr val="accent5">
                  <a:lumMod val="75000"/>
                </a:schemeClr>
              </a:solidFill>
              <a:latin typeface="Trebuchet MS" panose="020B0603020202020204" pitchFamily="34" charset="0"/>
            </a:endParaRPr>
          </a:p>
        </p:txBody>
      </p:sp>
      <p:sp>
        <p:nvSpPr>
          <p:cNvPr id="26" name="Rectangle 25"/>
          <p:cNvSpPr/>
          <p:nvPr/>
        </p:nvSpPr>
        <p:spPr>
          <a:xfrm>
            <a:off x="1482302" y="2084763"/>
            <a:ext cx="6870933" cy="2308324"/>
          </a:xfrm>
          <a:prstGeom prst="rect">
            <a:avLst/>
          </a:prstGeom>
          <a:ln>
            <a:noFill/>
          </a:ln>
        </p:spPr>
        <p:txBody>
          <a:bodyPr wrap="square">
            <a:spAutoFit/>
          </a:bodyPr>
          <a:lstStyle/>
          <a:p>
            <a:pPr marL="457200" indent="-457200">
              <a:lnSpc>
                <a:spcPct val="150000"/>
              </a:lnSpc>
              <a:buBlip>
                <a:blip r:embed="rId5"/>
              </a:buBlip>
            </a:pPr>
            <a:r>
              <a:rPr lang="fr-FR" sz="2400" dirty="0" smtClean="0">
                <a:latin typeface="Trebuchet MS" panose="020B0603020202020204" pitchFamily="34" charset="0"/>
              </a:rPr>
              <a:t>Création  </a:t>
            </a:r>
            <a:r>
              <a:rPr lang="fr-FR" sz="2400" dirty="0" smtClean="0">
                <a:latin typeface="Trebuchet MS" panose="020B0603020202020204" pitchFamily="34" charset="0"/>
              </a:rPr>
              <a:t>de </a:t>
            </a:r>
            <a:r>
              <a:rPr lang="fr-FR" sz="2400" dirty="0" err="1" smtClean="0">
                <a:latin typeface="Trebuchet MS" panose="020B0603020202020204" pitchFamily="34" charset="0"/>
              </a:rPr>
              <a:t>smile</a:t>
            </a:r>
            <a:r>
              <a:rPr lang="fr-FR" sz="2400" dirty="0" smtClean="0">
                <a:latin typeface="Trebuchet MS" panose="020B0603020202020204" pitchFamily="34" charset="0"/>
              </a:rPr>
              <a:t>;</a:t>
            </a:r>
          </a:p>
          <a:p>
            <a:pPr marL="457200" indent="-457200">
              <a:lnSpc>
                <a:spcPct val="150000"/>
              </a:lnSpc>
              <a:buBlip>
                <a:blip r:embed="rId5"/>
              </a:buBlip>
            </a:pPr>
            <a:r>
              <a:rPr lang="fr-FR" sz="2400" dirty="0">
                <a:latin typeface="Trebuchet MS" panose="020B0603020202020204" pitchFamily="34" charset="0"/>
              </a:rPr>
              <a:t>Politique </a:t>
            </a:r>
            <a:r>
              <a:rPr lang="fr-FR" sz="2400" dirty="0" smtClean="0">
                <a:latin typeface="Trebuchet MS" panose="020B0603020202020204" pitchFamily="34" charset="0"/>
              </a:rPr>
              <a:t>d’extension;</a:t>
            </a:r>
          </a:p>
          <a:p>
            <a:pPr marL="457200" indent="-457200">
              <a:lnSpc>
                <a:spcPct val="150000"/>
              </a:lnSpc>
              <a:buBlip>
                <a:blip r:embed="rId5"/>
              </a:buBlip>
            </a:pPr>
            <a:r>
              <a:rPr lang="fr-FR" sz="2400" dirty="0" err="1">
                <a:latin typeface="Trebuchet MS" panose="020B0603020202020204" pitchFamily="34" charset="0"/>
              </a:rPr>
              <a:t>Smile</a:t>
            </a:r>
            <a:r>
              <a:rPr lang="fr-FR" sz="2400" dirty="0">
                <a:latin typeface="Trebuchet MS" panose="020B0603020202020204" pitchFamily="34" charset="0"/>
              </a:rPr>
              <a:t> : collaborateurs et  agences  en 2013; </a:t>
            </a:r>
            <a:endParaRPr lang="fr-FR" sz="2400" dirty="0" smtClean="0">
              <a:latin typeface="Trebuchet MS" panose="020B0603020202020204" pitchFamily="34" charset="0"/>
            </a:endParaRPr>
          </a:p>
          <a:p>
            <a:pPr marL="457200" indent="-457200">
              <a:lnSpc>
                <a:spcPct val="150000"/>
              </a:lnSpc>
              <a:buBlip>
                <a:blip r:embed="rId5"/>
              </a:buBlip>
            </a:pPr>
            <a:r>
              <a:rPr lang="fr-FR" sz="2400" dirty="0" err="1">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Smile</a:t>
            </a:r>
            <a:r>
              <a:rPr lang="fr-FR" sz="2400" dirty="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 ci</a:t>
            </a:r>
            <a:r>
              <a:rPr lang="fr-FR" sz="2400" dirty="0" smtClean="0">
                <a:solidFill>
                  <a:srgbClr val="000000"/>
                </a:solidFill>
                <a:latin typeface="Trebuchet MS" panose="020B0603020202020204" pitchFamily="34" charset="0"/>
                <a:ea typeface="Yu Gothic UI" panose="020B0500000000000000" pitchFamily="34" charset="-128"/>
                <a:cs typeface="Times New Roman" panose="02020603050405020304" pitchFamily="18" charset="0"/>
              </a:rPr>
              <a:t>.</a:t>
            </a:r>
            <a:endParaRPr lang="en-US" sz="2400" dirty="0">
              <a:latin typeface="Trebuchet MS" panose="020B0603020202020204" pitchFamily="34" charset="0"/>
            </a:endParaRPr>
          </a:p>
        </p:txBody>
      </p:sp>
      <p:grpSp>
        <p:nvGrpSpPr>
          <p:cNvPr id="5" name="Groupe 4"/>
          <p:cNvGrpSpPr/>
          <p:nvPr/>
        </p:nvGrpSpPr>
        <p:grpSpPr>
          <a:xfrm>
            <a:off x="676474" y="626736"/>
            <a:ext cx="7309262" cy="461665"/>
            <a:chOff x="874480" y="1742501"/>
            <a:chExt cx="7309262" cy="461665"/>
          </a:xfrm>
        </p:grpSpPr>
        <p:sp>
          <p:nvSpPr>
            <p:cNvPr id="23" name="ZoneTexte 22"/>
            <p:cNvSpPr txBox="1"/>
            <p:nvPr/>
          </p:nvSpPr>
          <p:spPr>
            <a:xfrm>
              <a:off x="874480" y="1742501"/>
              <a:ext cx="4464034" cy="461665"/>
            </a:xfrm>
            <a:prstGeom prst="rect">
              <a:avLst/>
            </a:prstGeom>
            <a:noFill/>
          </p:spPr>
          <p:txBody>
            <a:bodyPr wrap="square" rtlCol="0">
              <a:spAutoFit/>
            </a:bodyPr>
            <a:lstStyle/>
            <a:p>
              <a:r>
                <a:rPr lang="fr-FR" sz="2400" b="1" dirty="0">
                  <a:solidFill>
                    <a:srgbClr val="ED7D31"/>
                  </a:solidFill>
                  <a:latin typeface="Trebuchet MS" panose="020B0603020202020204" pitchFamily="34" charset="0"/>
                </a:rPr>
                <a:t>PRESENTATION </a:t>
              </a:r>
              <a:r>
                <a:rPr lang="fr-FR" sz="2400" b="1" dirty="0" smtClean="0">
                  <a:solidFill>
                    <a:srgbClr val="ED7D31"/>
                  </a:solidFill>
                  <a:latin typeface="Trebuchet MS" panose="020B0603020202020204" pitchFamily="34" charset="0"/>
                </a:rPr>
                <a:t>DE </a:t>
              </a:r>
              <a:r>
                <a:rPr lang="fr-FR" sz="2400" b="1" dirty="0">
                  <a:solidFill>
                    <a:srgbClr val="ED7D31"/>
                  </a:solidFill>
                  <a:latin typeface="Trebuchet MS" panose="020B0603020202020204" pitchFamily="34" charset="0"/>
                </a:rPr>
                <a:t>SMILE CI </a:t>
              </a:r>
              <a:endParaRPr lang="fr-FR" sz="2400" b="1" dirty="0">
                <a:solidFill>
                  <a:srgbClr val="ED7D31"/>
                </a:solidFill>
                <a:latin typeface="Trebuchet MS" panose="020B0603020202020204" pitchFamily="34" charset="0"/>
              </a:endParaRPr>
            </a:p>
          </p:txBody>
        </p:sp>
        <p:sp>
          <p:nvSpPr>
            <p:cNvPr id="28"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1514842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80" y="6491335"/>
            <a:ext cx="334328" cy="308609"/>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6</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79881" y="98346"/>
                <a:ext cx="7347967" cy="427301"/>
                <a:chOff x="1306507" y="-121666"/>
                <a:chExt cx="9797287" cy="569735"/>
              </a:xfrm>
            </p:grpSpPr>
            <p:sp>
              <p:nvSpPr>
                <p:cNvPr id="16" name="Rectangle 15"/>
                <p:cNvSpPr/>
                <p:nvPr/>
              </p:nvSpPr>
              <p:spPr>
                <a:xfrm>
                  <a:off x="1306507" y="-121666"/>
                  <a:ext cx="3141803"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PREALABLE</a:t>
                  </a:r>
                  <a:endParaRPr lang="en-US" b="1" dirty="0">
                    <a:ln>
                      <a:solidFill>
                        <a:schemeClr val="bg1">
                          <a:lumMod val="95000"/>
                        </a:schemeClr>
                      </a:solidFill>
                    </a:ln>
                    <a:solidFill>
                      <a:schemeClr val="bg1"/>
                    </a:solidFill>
                    <a:latin typeface="Trebuchet MS" panose="020B0603020202020204" pitchFamily="34" charset="0"/>
                  </a:endParaRPr>
                </a:p>
              </p:txBody>
            </p:sp>
            <p:sp>
              <p:nvSpPr>
                <p:cNvPr id="17" name="Rectangle 16"/>
                <p:cNvSpPr/>
                <p:nvPr/>
              </p:nvSpPr>
              <p:spPr>
                <a:xfrm>
                  <a:off x="7832365" y="-112795"/>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4487014" y="-91857"/>
                  <a:ext cx="3310133" cy="53992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CONCEPTUELLE</a:t>
                  </a:r>
                  <a:endParaRPr lang="en-US" sz="1700" b="1" dirty="0">
                    <a:solidFill>
                      <a:schemeClr val="tx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30" name="ZoneTexte 29"/>
          <p:cNvSpPr txBox="1"/>
          <p:nvPr/>
        </p:nvSpPr>
        <p:spPr>
          <a:xfrm>
            <a:off x="2740037" y="1026063"/>
            <a:ext cx="2452304" cy="461665"/>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Organisation</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9" name="Groupe 8"/>
          <p:cNvGrpSpPr/>
          <p:nvPr/>
        </p:nvGrpSpPr>
        <p:grpSpPr>
          <a:xfrm>
            <a:off x="566057" y="1790522"/>
            <a:ext cx="7600913" cy="4247424"/>
            <a:chOff x="1008218" y="2079581"/>
            <a:chExt cx="6812643" cy="3235806"/>
          </a:xfrm>
        </p:grpSpPr>
        <p:sp>
          <p:nvSpPr>
            <p:cNvPr id="36" name="Flèche droite 35"/>
            <p:cNvSpPr/>
            <p:nvPr/>
          </p:nvSpPr>
          <p:spPr>
            <a:xfrm rot="5400000">
              <a:off x="6567934" y="3331323"/>
              <a:ext cx="309926" cy="170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 name="Groupe 7"/>
            <p:cNvGrpSpPr/>
            <p:nvPr/>
          </p:nvGrpSpPr>
          <p:grpSpPr>
            <a:xfrm>
              <a:off x="1008218" y="2079581"/>
              <a:ext cx="6812643" cy="3235806"/>
              <a:chOff x="1008218" y="2079581"/>
              <a:chExt cx="6812643" cy="3235806"/>
            </a:xfrm>
          </p:grpSpPr>
          <p:sp>
            <p:nvSpPr>
              <p:cNvPr id="35" name="Flèche droite 34"/>
              <p:cNvSpPr/>
              <p:nvPr/>
            </p:nvSpPr>
            <p:spPr>
              <a:xfrm rot="5400000">
                <a:off x="1748493" y="3341327"/>
                <a:ext cx="309926" cy="170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Flèche droite 36"/>
              <p:cNvSpPr/>
              <p:nvPr/>
            </p:nvSpPr>
            <p:spPr>
              <a:xfrm rot="5400000">
                <a:off x="2863371" y="4567649"/>
                <a:ext cx="309926" cy="170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 name="Groupe 5"/>
              <p:cNvGrpSpPr/>
              <p:nvPr/>
            </p:nvGrpSpPr>
            <p:grpSpPr>
              <a:xfrm>
                <a:off x="1008218" y="2079581"/>
                <a:ext cx="6812643" cy="3235806"/>
                <a:chOff x="1008218" y="2079581"/>
                <a:chExt cx="6812643" cy="3235806"/>
              </a:xfrm>
            </p:grpSpPr>
            <p:sp>
              <p:nvSpPr>
                <p:cNvPr id="31" name="Rectangle 30"/>
                <p:cNvSpPr/>
                <p:nvPr/>
              </p:nvSpPr>
              <p:spPr>
                <a:xfrm>
                  <a:off x="3372911" y="3578773"/>
                  <a:ext cx="1964725" cy="5728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200" dirty="0">
                      <a:ln>
                        <a:solidFill>
                          <a:schemeClr val="bg1"/>
                        </a:solidFill>
                      </a:ln>
                      <a:solidFill>
                        <a:schemeClr val="bg1"/>
                      </a:solidFill>
                      <a:latin typeface="Trebuchet MS" panose="020B0603020202020204" pitchFamily="34" charset="0"/>
                    </a:rPr>
                    <a:t>DIERCTION TECHNIQUE</a:t>
                  </a:r>
                  <a:endParaRPr lang="en-US" sz="1200" dirty="0">
                    <a:ln>
                      <a:solidFill>
                        <a:schemeClr val="bg1"/>
                      </a:solidFill>
                    </a:ln>
                    <a:solidFill>
                      <a:schemeClr val="bg1"/>
                    </a:solidFill>
                    <a:latin typeface="Trebuchet MS" panose="020B0603020202020204" pitchFamily="34" charset="0"/>
                  </a:endParaRPr>
                </a:p>
              </p:txBody>
            </p:sp>
            <p:sp>
              <p:nvSpPr>
                <p:cNvPr id="38" name="Flèche droite 37"/>
                <p:cNvSpPr/>
                <p:nvPr/>
              </p:nvSpPr>
              <p:spPr>
                <a:xfrm rot="5400000">
                  <a:off x="5527291" y="4537759"/>
                  <a:ext cx="309926" cy="170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 name="Groupe 4"/>
                <p:cNvGrpSpPr/>
                <p:nvPr/>
              </p:nvGrpSpPr>
              <p:grpSpPr>
                <a:xfrm>
                  <a:off x="1008218" y="2079581"/>
                  <a:ext cx="6812643" cy="3235806"/>
                  <a:chOff x="1008218" y="2094095"/>
                  <a:chExt cx="6812643" cy="3235806"/>
                </a:xfrm>
              </p:grpSpPr>
              <p:sp>
                <p:nvSpPr>
                  <p:cNvPr id="23" name="Rectangle 22"/>
                  <p:cNvSpPr/>
                  <p:nvPr/>
                </p:nvSpPr>
                <p:spPr>
                  <a:xfrm>
                    <a:off x="2316974" y="4821705"/>
                    <a:ext cx="1850425" cy="508196"/>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200" dirty="0">
                        <a:ln>
                          <a:solidFill>
                            <a:schemeClr val="bg1"/>
                          </a:solidFill>
                        </a:ln>
                        <a:solidFill>
                          <a:schemeClr val="bg1"/>
                        </a:solidFill>
                        <a:latin typeface="Trebuchet MS" panose="020B0603020202020204" pitchFamily="34" charset="0"/>
                      </a:rPr>
                      <a:t>SERVICE EXPLOITATION</a:t>
                    </a:r>
                    <a:endParaRPr lang="en-US" sz="1200" dirty="0">
                      <a:ln>
                        <a:solidFill>
                          <a:schemeClr val="bg1"/>
                        </a:solidFill>
                      </a:ln>
                      <a:solidFill>
                        <a:schemeClr val="bg1"/>
                      </a:solidFill>
                      <a:latin typeface="Trebuchet MS" panose="020B0603020202020204" pitchFamily="34" charset="0"/>
                    </a:endParaRPr>
                  </a:p>
                </p:txBody>
              </p:sp>
              <p:sp>
                <p:nvSpPr>
                  <p:cNvPr id="32" name="Rectangle 31"/>
                  <p:cNvSpPr/>
                  <p:nvPr/>
                </p:nvSpPr>
                <p:spPr>
                  <a:xfrm>
                    <a:off x="5856136" y="3578773"/>
                    <a:ext cx="1964725" cy="5728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350" b="1" dirty="0"/>
                      <a:t>DIRECTION DES MOYENS GENERAUX</a:t>
                    </a:r>
                    <a:endParaRPr lang="en-US" sz="1350" b="1" dirty="0"/>
                  </a:p>
                </p:txBody>
              </p:sp>
              <p:sp>
                <p:nvSpPr>
                  <p:cNvPr id="33" name="Rectangle 32"/>
                  <p:cNvSpPr/>
                  <p:nvPr/>
                </p:nvSpPr>
                <p:spPr>
                  <a:xfrm>
                    <a:off x="1008218" y="3578773"/>
                    <a:ext cx="1964725" cy="5728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200" dirty="0">
                        <a:ln>
                          <a:solidFill>
                            <a:schemeClr val="bg1"/>
                          </a:solidFill>
                        </a:ln>
                        <a:solidFill>
                          <a:schemeClr val="bg1"/>
                        </a:solidFill>
                        <a:latin typeface="Trebuchet MS" panose="020B0603020202020204" pitchFamily="34" charset="0"/>
                      </a:rPr>
                      <a:t>DIERCTION COMMERCIALE</a:t>
                    </a:r>
                    <a:endParaRPr lang="en-US" sz="1200" dirty="0">
                      <a:ln>
                        <a:solidFill>
                          <a:schemeClr val="bg1"/>
                        </a:solidFill>
                      </a:ln>
                      <a:solidFill>
                        <a:schemeClr val="bg1"/>
                      </a:solidFill>
                      <a:latin typeface="Trebuchet MS" panose="020B0603020202020204" pitchFamily="34" charset="0"/>
                    </a:endParaRPr>
                  </a:p>
                </p:txBody>
              </p:sp>
              <p:sp>
                <p:nvSpPr>
                  <p:cNvPr id="34" name="Flèche droite 33"/>
                  <p:cNvSpPr/>
                  <p:nvPr/>
                </p:nvSpPr>
                <p:spPr>
                  <a:xfrm rot="5400000">
                    <a:off x="4080688" y="3320551"/>
                    <a:ext cx="352872" cy="179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ectangle 38"/>
                  <p:cNvSpPr/>
                  <p:nvPr/>
                </p:nvSpPr>
                <p:spPr>
                  <a:xfrm>
                    <a:off x="4823792" y="4778072"/>
                    <a:ext cx="1829291" cy="522670"/>
                  </a:xfrm>
                  <a:prstGeom prst="rect">
                    <a:avLst/>
                  </a:prstGeom>
                  <a:solidFill>
                    <a:schemeClr val="accent5"/>
                  </a:solidFill>
                  <a:ln w="19050">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200" dirty="0">
                        <a:ln>
                          <a:solidFill>
                            <a:schemeClr val="bg1"/>
                          </a:solidFill>
                        </a:ln>
                        <a:solidFill>
                          <a:schemeClr val="bg1"/>
                        </a:solidFill>
                        <a:latin typeface="Trebuchet MS" panose="020B0603020202020204" pitchFamily="34" charset="0"/>
                      </a:rPr>
                      <a:t>SERVICE PRODUCTION</a:t>
                    </a:r>
                    <a:endParaRPr lang="en-US" sz="1200" dirty="0">
                      <a:ln>
                        <a:solidFill>
                          <a:schemeClr val="bg1"/>
                        </a:solidFill>
                      </a:ln>
                      <a:solidFill>
                        <a:schemeClr val="bg1"/>
                      </a:solidFill>
                      <a:latin typeface="Trebuchet MS" panose="020B0603020202020204" pitchFamily="34" charset="0"/>
                    </a:endParaRPr>
                  </a:p>
                </p:txBody>
              </p:sp>
              <p:grpSp>
                <p:nvGrpSpPr>
                  <p:cNvPr id="40" name="Groupe 39"/>
                  <p:cNvGrpSpPr/>
                  <p:nvPr/>
                </p:nvGrpSpPr>
                <p:grpSpPr>
                  <a:xfrm>
                    <a:off x="2972943" y="4151012"/>
                    <a:ext cx="2751582" cy="353453"/>
                    <a:chOff x="3963924" y="4237153"/>
                    <a:chExt cx="3668776" cy="471271"/>
                  </a:xfrm>
                </p:grpSpPr>
                <p:sp>
                  <p:nvSpPr>
                    <p:cNvPr id="46" name="Rectangle 45"/>
                    <p:cNvSpPr/>
                    <p:nvPr/>
                  </p:nvSpPr>
                  <p:spPr>
                    <a:xfrm>
                      <a:off x="3963924" y="4610973"/>
                      <a:ext cx="3668776" cy="97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p:nvSpPr>
                  <p:spPr>
                    <a:xfrm>
                      <a:off x="5660462" y="4237153"/>
                      <a:ext cx="135337" cy="366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e 40"/>
                  <p:cNvGrpSpPr/>
                  <p:nvPr/>
                </p:nvGrpSpPr>
                <p:grpSpPr>
                  <a:xfrm>
                    <a:off x="1853512" y="2094095"/>
                    <a:ext cx="4913780" cy="1187159"/>
                    <a:chOff x="2471351" y="1261724"/>
                    <a:chExt cx="6551706" cy="1582878"/>
                  </a:xfrm>
                </p:grpSpPr>
                <p:grpSp>
                  <p:nvGrpSpPr>
                    <p:cNvPr id="42" name="Groupe 41"/>
                    <p:cNvGrpSpPr/>
                    <p:nvPr/>
                  </p:nvGrpSpPr>
                  <p:grpSpPr>
                    <a:xfrm>
                      <a:off x="2471351" y="2341764"/>
                      <a:ext cx="6551706" cy="502838"/>
                      <a:chOff x="2471351" y="2341764"/>
                      <a:chExt cx="6551706" cy="502838"/>
                    </a:xfrm>
                  </p:grpSpPr>
                  <p:sp>
                    <p:nvSpPr>
                      <p:cNvPr id="44" name="Rectangle 43"/>
                      <p:cNvSpPr/>
                      <p:nvPr/>
                    </p:nvSpPr>
                    <p:spPr>
                      <a:xfrm>
                        <a:off x="2471351" y="2707821"/>
                        <a:ext cx="6551706" cy="13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p:nvSpPr>
                    <p:spPr>
                      <a:xfrm>
                        <a:off x="5608499" y="2341764"/>
                        <a:ext cx="135337" cy="366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3" name="Rectangle 42"/>
                    <p:cNvSpPr/>
                    <p:nvPr/>
                  </p:nvSpPr>
                  <p:spPr>
                    <a:xfrm>
                      <a:off x="4198120" y="1261724"/>
                      <a:ext cx="2984113" cy="1076731"/>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350" dirty="0">
                          <a:ln>
                            <a:solidFill>
                              <a:schemeClr val="bg1"/>
                            </a:solidFill>
                          </a:ln>
                          <a:solidFill>
                            <a:schemeClr val="bg1"/>
                          </a:solidFill>
                          <a:latin typeface="Trebuchet MS" panose="020B0603020202020204" pitchFamily="34" charset="0"/>
                        </a:rPr>
                        <a:t>DIRECTION GENERALE</a:t>
                      </a:r>
                      <a:endParaRPr lang="en-US" sz="1350" dirty="0">
                        <a:ln>
                          <a:solidFill>
                            <a:schemeClr val="bg1"/>
                          </a:solidFill>
                        </a:ln>
                        <a:solidFill>
                          <a:schemeClr val="bg1"/>
                        </a:solidFill>
                        <a:latin typeface="Trebuchet MS" panose="020B0603020202020204" pitchFamily="34" charset="0"/>
                      </a:endParaRPr>
                    </a:p>
                  </p:txBody>
                </p:sp>
              </p:grpSp>
            </p:grpSp>
          </p:grpSp>
        </p:grpSp>
      </p:grpSp>
      <p:grpSp>
        <p:nvGrpSpPr>
          <p:cNvPr id="53" name="Groupe 52"/>
          <p:cNvGrpSpPr/>
          <p:nvPr/>
        </p:nvGrpSpPr>
        <p:grpSpPr>
          <a:xfrm>
            <a:off x="676474" y="559004"/>
            <a:ext cx="7309262" cy="461665"/>
            <a:chOff x="874480" y="1742501"/>
            <a:chExt cx="7309262" cy="461665"/>
          </a:xfrm>
        </p:grpSpPr>
        <p:sp>
          <p:nvSpPr>
            <p:cNvPr id="54" name="ZoneTexte 53"/>
            <p:cNvSpPr txBox="1"/>
            <p:nvPr/>
          </p:nvSpPr>
          <p:spPr>
            <a:xfrm>
              <a:off x="874480" y="1742501"/>
              <a:ext cx="4464034" cy="461665"/>
            </a:xfrm>
            <a:prstGeom prst="rect">
              <a:avLst/>
            </a:prstGeom>
            <a:noFill/>
          </p:spPr>
          <p:txBody>
            <a:bodyPr wrap="square" rtlCol="0">
              <a:spAutoFit/>
            </a:bodyPr>
            <a:lstStyle/>
            <a:p>
              <a:r>
                <a:rPr lang="fr-FR" sz="2400" b="1" dirty="0">
                  <a:solidFill>
                    <a:srgbClr val="ED7D31"/>
                  </a:solidFill>
                  <a:latin typeface="Trebuchet MS" panose="020B0603020202020204" pitchFamily="34" charset="0"/>
                </a:rPr>
                <a:t>PRESENTATION </a:t>
              </a:r>
              <a:r>
                <a:rPr lang="fr-FR" sz="2400" b="1" dirty="0" smtClean="0">
                  <a:solidFill>
                    <a:srgbClr val="ED7D31"/>
                  </a:solidFill>
                  <a:latin typeface="Trebuchet MS" panose="020B0603020202020204" pitchFamily="34" charset="0"/>
                </a:rPr>
                <a:t>DE </a:t>
              </a:r>
              <a:r>
                <a:rPr lang="fr-FR" sz="2400" b="1" dirty="0">
                  <a:solidFill>
                    <a:srgbClr val="ED7D31"/>
                  </a:solidFill>
                  <a:latin typeface="Trebuchet MS" panose="020B0603020202020204" pitchFamily="34" charset="0"/>
                </a:rPr>
                <a:t>SMILE CI </a:t>
              </a:r>
              <a:endParaRPr lang="fr-FR" sz="2400" b="1" dirty="0">
                <a:solidFill>
                  <a:srgbClr val="ED7D31"/>
                </a:solidFill>
                <a:latin typeface="Trebuchet MS" panose="020B0603020202020204" pitchFamily="34" charset="0"/>
              </a:endParaRPr>
            </a:p>
          </p:txBody>
        </p:sp>
        <p:sp>
          <p:nvSpPr>
            <p:cNvPr id="55"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3157576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80" y="6491335"/>
            <a:ext cx="334328" cy="308609"/>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7</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79881" y="115279"/>
                <a:ext cx="7347967" cy="422489"/>
                <a:chOff x="1306507" y="-99088"/>
                <a:chExt cx="9797287" cy="563318"/>
              </a:xfrm>
            </p:grpSpPr>
            <p:sp>
              <p:nvSpPr>
                <p:cNvPr id="16" name="Rectangle 15"/>
                <p:cNvSpPr/>
                <p:nvPr/>
              </p:nvSpPr>
              <p:spPr>
                <a:xfrm>
                  <a:off x="1306507" y="-99088"/>
                  <a:ext cx="3141803"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PREALABLE</a:t>
                  </a:r>
                  <a:endParaRPr lang="en-US" b="1" dirty="0">
                    <a:ln>
                      <a:solidFill>
                        <a:schemeClr val="bg1">
                          <a:lumMod val="95000"/>
                        </a:schemeClr>
                      </a:solidFill>
                    </a:ln>
                    <a:solidFill>
                      <a:schemeClr val="bg1"/>
                    </a:solidFill>
                    <a:latin typeface="Trebuchet MS" panose="020B0603020202020204" pitchFamily="34" charset="0"/>
                  </a:endParaRPr>
                </a:p>
              </p:txBody>
            </p:sp>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4487014" y="-91857"/>
                  <a:ext cx="3310133" cy="53992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CONCEPTUELLE</a:t>
                  </a:r>
                  <a:endParaRPr lang="en-US" sz="1700" b="1" dirty="0">
                    <a:solidFill>
                      <a:schemeClr val="tx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5" name="ZoneTexte 24"/>
          <p:cNvSpPr txBox="1"/>
          <p:nvPr/>
        </p:nvSpPr>
        <p:spPr>
          <a:xfrm>
            <a:off x="2770928" y="996470"/>
            <a:ext cx="3906960" cy="461665"/>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Domaine d’intervention</a:t>
            </a:r>
            <a:endParaRPr lang="fr-FR" sz="2400" b="1" dirty="0">
              <a:ln>
                <a:solidFill>
                  <a:schemeClr val="bg1"/>
                </a:solidFill>
              </a:ln>
              <a:solidFill>
                <a:schemeClr val="accent5">
                  <a:lumMod val="75000"/>
                </a:schemeClr>
              </a:solidFill>
              <a:latin typeface="Trebuchet MS" panose="020B0603020202020204" pitchFamily="34" charset="0"/>
            </a:endParaRPr>
          </a:p>
        </p:txBody>
      </p:sp>
      <p:pic>
        <p:nvPicPr>
          <p:cNvPr id="31" name="Imag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83684" y="1885045"/>
            <a:ext cx="4812792" cy="4572000"/>
          </a:xfrm>
          <a:prstGeom prst="rect">
            <a:avLst/>
          </a:prstGeom>
        </p:spPr>
      </p:pic>
      <p:sp>
        <p:nvSpPr>
          <p:cNvPr id="32" name="ZoneTexte 31"/>
          <p:cNvSpPr txBox="1"/>
          <p:nvPr/>
        </p:nvSpPr>
        <p:spPr>
          <a:xfrm>
            <a:off x="3090883" y="3293110"/>
            <a:ext cx="2654299" cy="1206500"/>
          </a:xfrm>
          <a:prstGeom prst="rect">
            <a:avLst/>
          </a:prstGeom>
          <a:noFill/>
        </p:spPr>
        <p:txBody>
          <a:bodyPr wrap="square" rtlCol="0">
            <a:spAutoFit/>
          </a:bodyPr>
          <a:lstStyle/>
          <a:p>
            <a:pPr algn="ctr"/>
            <a:r>
              <a:rPr lang="fr-FR" b="1" dirty="0" smtClean="0"/>
              <a:t>DES SERVICES DE GRANDES QUALITÉ </a:t>
            </a:r>
            <a:r>
              <a:rPr lang="fr-FR" dirty="0" smtClean="0"/>
              <a:t>POUR UNE </a:t>
            </a:r>
            <a:r>
              <a:rPr lang="fr-FR" b="1" dirty="0" smtClean="0"/>
              <a:t>COUVERTURE À 360° </a:t>
            </a:r>
            <a:r>
              <a:rPr lang="fr-FR" dirty="0" smtClean="0"/>
              <a:t>DE VOS PROJETS</a:t>
            </a:r>
            <a:endParaRPr lang="fr-FR" dirty="0"/>
          </a:p>
        </p:txBody>
      </p:sp>
      <p:sp>
        <p:nvSpPr>
          <p:cNvPr id="36" name="ZoneTexte 35"/>
          <p:cNvSpPr txBox="1"/>
          <p:nvPr/>
        </p:nvSpPr>
        <p:spPr>
          <a:xfrm>
            <a:off x="3187765" y="1349845"/>
            <a:ext cx="2533066" cy="646331"/>
          </a:xfrm>
          <a:prstGeom prst="rect">
            <a:avLst/>
          </a:prstGeom>
          <a:noFill/>
        </p:spPr>
        <p:txBody>
          <a:bodyPr wrap="none" rtlCol="0">
            <a:spAutoFit/>
          </a:bodyPr>
          <a:lstStyle/>
          <a:p>
            <a:r>
              <a:rPr lang="fr-FR" sz="2400" b="1" dirty="0">
                <a:solidFill>
                  <a:srgbClr val="FFC000"/>
                </a:solidFill>
                <a:latin typeface="Century Gothic" charset="0"/>
                <a:ea typeface="Century Gothic" charset="0"/>
                <a:cs typeface="Century Gothic" charset="0"/>
              </a:rPr>
              <a:t>CONSEIL </a:t>
            </a:r>
          </a:p>
          <a:p>
            <a:r>
              <a:rPr lang="fr-FR" sz="1200" dirty="0">
                <a:latin typeface="Century Gothic" charset="0"/>
                <a:ea typeface="Century Gothic" charset="0"/>
                <a:cs typeface="Century Gothic" charset="0"/>
              </a:rPr>
              <a:t>Cadrage / Audits / Benchmark </a:t>
            </a:r>
          </a:p>
        </p:txBody>
      </p:sp>
      <p:sp>
        <p:nvSpPr>
          <p:cNvPr id="37" name="ZoneTexte 36"/>
          <p:cNvSpPr txBox="1"/>
          <p:nvPr/>
        </p:nvSpPr>
        <p:spPr>
          <a:xfrm>
            <a:off x="6732270" y="3018932"/>
            <a:ext cx="2282997" cy="1015663"/>
          </a:xfrm>
          <a:prstGeom prst="rect">
            <a:avLst/>
          </a:prstGeom>
          <a:noFill/>
        </p:spPr>
        <p:txBody>
          <a:bodyPr wrap="none" rtlCol="0">
            <a:spAutoFit/>
          </a:bodyPr>
          <a:lstStyle/>
          <a:p>
            <a:r>
              <a:rPr lang="fr-FR" sz="2400" b="1" dirty="0" smtClean="0">
                <a:solidFill>
                  <a:schemeClr val="accent1">
                    <a:lumMod val="75000"/>
                  </a:schemeClr>
                </a:solidFill>
                <a:latin typeface="Century Gothic" charset="0"/>
                <a:ea typeface="Century Gothic" charset="0"/>
                <a:cs typeface="Century Gothic" charset="0"/>
              </a:rPr>
              <a:t>AGENCE</a:t>
            </a:r>
            <a:endParaRPr lang="fr-FR" sz="2400" b="1" dirty="0">
              <a:solidFill>
                <a:schemeClr val="accent1">
                  <a:lumMod val="75000"/>
                </a:schemeClr>
              </a:solidFill>
              <a:latin typeface="Century Gothic" charset="0"/>
              <a:ea typeface="Century Gothic" charset="0"/>
              <a:cs typeface="Century Gothic" charset="0"/>
            </a:endParaRPr>
          </a:p>
          <a:p>
            <a:r>
              <a:rPr lang="fr-FR" sz="1200" dirty="0" smtClean="0">
                <a:latin typeface="Century Gothic" charset="0"/>
                <a:ea typeface="Century Gothic" charset="0"/>
                <a:cs typeface="Century Gothic" charset="0"/>
              </a:rPr>
              <a:t>Identité́ </a:t>
            </a:r>
            <a:r>
              <a:rPr lang="fr-FR" sz="1200" dirty="0">
                <a:latin typeface="Century Gothic" charset="0"/>
                <a:ea typeface="Century Gothic" charset="0"/>
                <a:cs typeface="Century Gothic" charset="0"/>
              </a:rPr>
              <a:t>visuelle / </a:t>
            </a:r>
            <a:r>
              <a:rPr lang="fr-FR" sz="1200" dirty="0" smtClean="0">
                <a:latin typeface="Century Gothic" charset="0"/>
                <a:ea typeface="Century Gothic" charset="0"/>
                <a:cs typeface="Century Gothic" charset="0"/>
              </a:rPr>
              <a:t>Ergonomie</a:t>
            </a:r>
          </a:p>
          <a:p>
            <a:r>
              <a:rPr lang="fr-FR" sz="1200" dirty="0" smtClean="0">
                <a:latin typeface="Century Gothic" charset="0"/>
                <a:ea typeface="Century Gothic" charset="0"/>
                <a:cs typeface="Century Gothic" charset="0"/>
              </a:rPr>
              <a:t>Accessibilité / Stratégie</a:t>
            </a:r>
          </a:p>
          <a:p>
            <a:r>
              <a:rPr lang="fr-FR" sz="1200" dirty="0" smtClean="0">
                <a:latin typeface="Century Gothic" charset="0"/>
                <a:ea typeface="Century Gothic" charset="0"/>
                <a:cs typeface="Century Gothic" charset="0"/>
              </a:rPr>
              <a:t>Editoriale / Référencement </a:t>
            </a:r>
            <a:endParaRPr lang="fr-FR" sz="1200" dirty="0">
              <a:latin typeface="Century Gothic" charset="0"/>
              <a:ea typeface="Century Gothic" charset="0"/>
              <a:cs typeface="Century Gothic" charset="0"/>
            </a:endParaRPr>
          </a:p>
        </p:txBody>
      </p:sp>
      <p:sp>
        <p:nvSpPr>
          <p:cNvPr id="38" name="ZoneTexte 37"/>
          <p:cNvSpPr txBox="1"/>
          <p:nvPr/>
        </p:nvSpPr>
        <p:spPr>
          <a:xfrm>
            <a:off x="6155624" y="5351950"/>
            <a:ext cx="2468946" cy="830997"/>
          </a:xfrm>
          <a:prstGeom prst="rect">
            <a:avLst/>
          </a:prstGeom>
          <a:noFill/>
        </p:spPr>
        <p:txBody>
          <a:bodyPr wrap="none" rtlCol="0">
            <a:spAutoFit/>
          </a:bodyPr>
          <a:lstStyle/>
          <a:p>
            <a:r>
              <a:rPr lang="fr-FR" sz="2400" b="1" dirty="0" smtClean="0">
                <a:solidFill>
                  <a:srgbClr val="F37021"/>
                </a:solidFill>
                <a:latin typeface="Century Gothic" charset="0"/>
                <a:ea typeface="Century Gothic" charset="0"/>
                <a:cs typeface="Century Gothic" charset="0"/>
              </a:rPr>
              <a:t>INGENIERIE</a:t>
            </a:r>
            <a:endParaRPr lang="fr-FR" sz="2400" b="1" dirty="0">
              <a:solidFill>
                <a:srgbClr val="F37021"/>
              </a:solidFill>
              <a:latin typeface="Century Gothic" charset="0"/>
              <a:ea typeface="Century Gothic" charset="0"/>
              <a:cs typeface="Century Gothic" charset="0"/>
            </a:endParaRPr>
          </a:p>
          <a:p>
            <a:r>
              <a:rPr lang="fr-FR" sz="1200" dirty="0" smtClean="0">
                <a:latin typeface="Century Gothic" charset="0"/>
                <a:ea typeface="Century Gothic" charset="0"/>
                <a:cs typeface="Century Gothic" charset="0"/>
              </a:rPr>
              <a:t>Conception / Développement</a:t>
            </a:r>
          </a:p>
          <a:p>
            <a:r>
              <a:rPr lang="fr-FR" sz="1200" dirty="0" smtClean="0">
                <a:latin typeface="Century Gothic" charset="0"/>
                <a:ea typeface="Century Gothic" charset="0"/>
                <a:cs typeface="Century Gothic" charset="0"/>
              </a:rPr>
              <a:t>Paramétrage</a:t>
            </a:r>
            <a:endParaRPr lang="fr-FR" sz="1200" dirty="0">
              <a:latin typeface="Century Gothic" charset="0"/>
              <a:ea typeface="Century Gothic" charset="0"/>
              <a:cs typeface="Century Gothic" charset="0"/>
            </a:endParaRPr>
          </a:p>
        </p:txBody>
      </p:sp>
      <p:sp>
        <p:nvSpPr>
          <p:cNvPr id="39" name="ZoneTexte 38"/>
          <p:cNvSpPr txBox="1"/>
          <p:nvPr/>
        </p:nvSpPr>
        <p:spPr>
          <a:xfrm>
            <a:off x="174700" y="2880697"/>
            <a:ext cx="2266967" cy="1015663"/>
          </a:xfrm>
          <a:prstGeom prst="rect">
            <a:avLst/>
          </a:prstGeom>
          <a:noFill/>
        </p:spPr>
        <p:txBody>
          <a:bodyPr wrap="none" rtlCol="0">
            <a:spAutoFit/>
          </a:bodyPr>
          <a:lstStyle/>
          <a:p>
            <a:r>
              <a:rPr lang="fr-FR" sz="2400" b="1" dirty="0" smtClean="0">
                <a:solidFill>
                  <a:schemeClr val="accent1">
                    <a:lumMod val="75000"/>
                  </a:schemeClr>
                </a:solidFill>
                <a:latin typeface="Century Gothic" charset="0"/>
                <a:ea typeface="Century Gothic" charset="0"/>
                <a:cs typeface="Century Gothic" charset="0"/>
              </a:rPr>
              <a:t>EXPLOITATION</a:t>
            </a:r>
            <a:endParaRPr lang="fr-FR" sz="2400" b="1" dirty="0">
              <a:solidFill>
                <a:schemeClr val="accent1">
                  <a:lumMod val="75000"/>
                </a:schemeClr>
              </a:solidFill>
              <a:latin typeface="Century Gothic" charset="0"/>
              <a:ea typeface="Century Gothic" charset="0"/>
              <a:cs typeface="Century Gothic" charset="0"/>
            </a:endParaRPr>
          </a:p>
          <a:p>
            <a:r>
              <a:rPr lang="fr-FR" sz="1200" dirty="0" err="1" smtClean="0">
                <a:latin typeface="Century Gothic" charset="0"/>
                <a:ea typeface="Century Gothic" charset="0"/>
                <a:cs typeface="Century Gothic" charset="0"/>
              </a:rPr>
              <a:t>Hosting</a:t>
            </a:r>
            <a:r>
              <a:rPr lang="fr-FR" sz="1200" dirty="0" smtClean="0">
                <a:latin typeface="Century Gothic" charset="0"/>
                <a:ea typeface="Century Gothic" charset="0"/>
                <a:cs typeface="Century Gothic" charset="0"/>
              </a:rPr>
              <a:t> / Infogérance</a:t>
            </a:r>
          </a:p>
          <a:p>
            <a:r>
              <a:rPr lang="fr-FR" sz="1200" dirty="0" smtClean="0">
                <a:latin typeface="Century Gothic" charset="0"/>
                <a:ea typeface="Century Gothic" charset="0"/>
                <a:cs typeface="Century Gothic" charset="0"/>
              </a:rPr>
              <a:t>Maintenance corrective et</a:t>
            </a:r>
          </a:p>
          <a:p>
            <a:r>
              <a:rPr lang="fr-FR" sz="1200" dirty="0" smtClean="0">
                <a:latin typeface="Century Gothic" charset="0"/>
                <a:ea typeface="Century Gothic" charset="0"/>
                <a:cs typeface="Century Gothic" charset="0"/>
              </a:rPr>
              <a:t>Évolutive / Support</a:t>
            </a:r>
            <a:endParaRPr lang="fr-FR" sz="1200" dirty="0">
              <a:latin typeface="Century Gothic" charset="0"/>
              <a:ea typeface="Century Gothic" charset="0"/>
              <a:cs typeface="Century Gothic" charset="0"/>
            </a:endParaRPr>
          </a:p>
        </p:txBody>
      </p:sp>
      <p:sp>
        <p:nvSpPr>
          <p:cNvPr id="40" name="ZoneTexte 39"/>
          <p:cNvSpPr txBox="1"/>
          <p:nvPr/>
        </p:nvSpPr>
        <p:spPr>
          <a:xfrm>
            <a:off x="174700" y="5076678"/>
            <a:ext cx="2916183" cy="830997"/>
          </a:xfrm>
          <a:prstGeom prst="rect">
            <a:avLst/>
          </a:prstGeom>
          <a:noFill/>
        </p:spPr>
        <p:txBody>
          <a:bodyPr wrap="none" rtlCol="0">
            <a:spAutoFit/>
          </a:bodyPr>
          <a:lstStyle/>
          <a:p>
            <a:r>
              <a:rPr lang="fr-FR" sz="2400" b="1" dirty="0" smtClean="0">
                <a:solidFill>
                  <a:srgbClr val="ABD7DF"/>
                </a:solidFill>
                <a:latin typeface="Century Gothic" charset="0"/>
                <a:ea typeface="Century Gothic" charset="0"/>
                <a:cs typeface="Century Gothic" charset="0"/>
              </a:rPr>
              <a:t>FORMATION</a:t>
            </a:r>
            <a:endParaRPr lang="fr-FR" sz="2400" b="1" dirty="0">
              <a:solidFill>
                <a:srgbClr val="ABD7DF"/>
              </a:solidFill>
              <a:latin typeface="Century Gothic" charset="0"/>
              <a:ea typeface="Century Gothic" charset="0"/>
              <a:cs typeface="Century Gothic" charset="0"/>
            </a:endParaRPr>
          </a:p>
          <a:p>
            <a:r>
              <a:rPr lang="fr-FR" sz="1200" dirty="0">
                <a:latin typeface="Century Gothic" charset="0"/>
                <a:ea typeface="Century Gothic" charset="0"/>
                <a:cs typeface="Century Gothic" charset="0"/>
              </a:rPr>
              <a:t>Accompagnement au </a:t>
            </a:r>
            <a:r>
              <a:rPr lang="fr-FR" sz="1200" dirty="0" smtClean="0">
                <a:latin typeface="Century Gothic" charset="0"/>
                <a:ea typeface="Century Gothic" charset="0"/>
                <a:cs typeface="Century Gothic" charset="0"/>
              </a:rPr>
              <a:t>changement</a:t>
            </a:r>
          </a:p>
          <a:p>
            <a:r>
              <a:rPr lang="fr-FR" sz="1200" dirty="0" smtClean="0">
                <a:latin typeface="Century Gothic" charset="0"/>
                <a:ea typeface="Century Gothic" charset="0"/>
                <a:cs typeface="Century Gothic" charset="0"/>
              </a:rPr>
              <a:t>Formation </a:t>
            </a:r>
            <a:r>
              <a:rPr lang="fr-FR" sz="1200" dirty="0">
                <a:latin typeface="Century Gothic" charset="0"/>
                <a:ea typeface="Century Gothic" charset="0"/>
                <a:cs typeface="Century Gothic" charset="0"/>
              </a:rPr>
              <a:t>intra et inter entreprises </a:t>
            </a:r>
          </a:p>
        </p:txBody>
      </p:sp>
      <p:grpSp>
        <p:nvGrpSpPr>
          <p:cNvPr id="43" name="Groupe 42"/>
          <p:cNvGrpSpPr/>
          <p:nvPr/>
        </p:nvGrpSpPr>
        <p:grpSpPr>
          <a:xfrm>
            <a:off x="676474" y="508205"/>
            <a:ext cx="7309262" cy="473579"/>
            <a:chOff x="874480" y="1691702"/>
            <a:chExt cx="7309262" cy="473579"/>
          </a:xfrm>
        </p:grpSpPr>
        <p:sp>
          <p:nvSpPr>
            <p:cNvPr id="44" name="ZoneTexte 43"/>
            <p:cNvSpPr txBox="1"/>
            <p:nvPr/>
          </p:nvSpPr>
          <p:spPr>
            <a:xfrm>
              <a:off x="874480" y="1691702"/>
              <a:ext cx="4464034" cy="461665"/>
            </a:xfrm>
            <a:prstGeom prst="rect">
              <a:avLst/>
            </a:prstGeom>
            <a:noFill/>
          </p:spPr>
          <p:txBody>
            <a:bodyPr wrap="square" rtlCol="0">
              <a:spAutoFit/>
            </a:bodyPr>
            <a:lstStyle/>
            <a:p>
              <a:r>
                <a:rPr lang="fr-FR" sz="2400" b="1" dirty="0">
                  <a:solidFill>
                    <a:srgbClr val="ED7D31"/>
                  </a:solidFill>
                  <a:latin typeface="Trebuchet MS" panose="020B0603020202020204" pitchFamily="34" charset="0"/>
                </a:rPr>
                <a:t>PRESENTATION </a:t>
              </a:r>
              <a:r>
                <a:rPr lang="fr-FR" sz="2400" b="1" dirty="0" smtClean="0">
                  <a:solidFill>
                    <a:srgbClr val="ED7D31"/>
                  </a:solidFill>
                  <a:latin typeface="Trebuchet MS" panose="020B0603020202020204" pitchFamily="34" charset="0"/>
                </a:rPr>
                <a:t>DE </a:t>
              </a:r>
              <a:r>
                <a:rPr lang="fr-FR" sz="2400" b="1" dirty="0">
                  <a:solidFill>
                    <a:srgbClr val="ED7D31"/>
                  </a:solidFill>
                  <a:latin typeface="Trebuchet MS" panose="020B0603020202020204" pitchFamily="34" charset="0"/>
                </a:rPr>
                <a:t>SMILE CI </a:t>
              </a:r>
              <a:endParaRPr lang="fr-FR" sz="2400" b="1" dirty="0">
                <a:solidFill>
                  <a:srgbClr val="ED7D31"/>
                </a:solidFill>
                <a:latin typeface="Trebuchet MS" panose="020B0603020202020204" pitchFamily="34" charset="0"/>
              </a:endParaRPr>
            </a:p>
          </p:txBody>
        </p:sp>
        <p:sp>
          <p:nvSpPr>
            <p:cNvPr id="45"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1571203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80" y="6491335"/>
            <a:ext cx="334328" cy="308609"/>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8</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79881" y="115279"/>
                <a:ext cx="7347967" cy="422489"/>
                <a:chOff x="1306507" y="-99088"/>
                <a:chExt cx="9797287" cy="563318"/>
              </a:xfrm>
            </p:grpSpPr>
            <p:sp>
              <p:nvSpPr>
                <p:cNvPr id="16" name="Rectangle 15"/>
                <p:cNvSpPr/>
                <p:nvPr/>
              </p:nvSpPr>
              <p:spPr>
                <a:xfrm>
                  <a:off x="1306507" y="-99088"/>
                  <a:ext cx="3141803"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PREALABLE</a:t>
                  </a:r>
                  <a:endParaRPr lang="en-US" b="1" dirty="0">
                    <a:ln>
                      <a:solidFill>
                        <a:schemeClr val="bg1">
                          <a:lumMod val="95000"/>
                        </a:schemeClr>
                      </a:solidFill>
                    </a:ln>
                    <a:solidFill>
                      <a:schemeClr val="bg1"/>
                    </a:solidFill>
                    <a:latin typeface="Trebuchet MS" panose="020B0603020202020204" pitchFamily="34" charset="0"/>
                  </a:endParaRPr>
                </a:p>
              </p:txBody>
            </p:sp>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4487014" y="-91857"/>
                  <a:ext cx="3310133" cy="53992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CONCEPTUELLE</a:t>
                  </a:r>
                  <a:endParaRPr lang="en-US" sz="1700" b="1" dirty="0">
                    <a:solidFill>
                      <a:schemeClr val="tx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3256832" y="976256"/>
            <a:ext cx="3236186" cy="461665"/>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a:ln>
                  <a:solidFill>
                    <a:schemeClr val="bg1"/>
                  </a:solidFill>
                </a:ln>
                <a:solidFill>
                  <a:schemeClr val="accent5">
                    <a:lumMod val="75000"/>
                  </a:schemeClr>
                </a:solidFill>
                <a:latin typeface="Trebuchet MS" panose="020B0603020202020204" pitchFamily="34" charset="0"/>
              </a:rPr>
              <a:t>Cahier des charges</a:t>
            </a:r>
          </a:p>
        </p:txBody>
      </p:sp>
      <p:grpSp>
        <p:nvGrpSpPr>
          <p:cNvPr id="32" name="Groupe 31"/>
          <p:cNvGrpSpPr/>
          <p:nvPr/>
        </p:nvGrpSpPr>
        <p:grpSpPr>
          <a:xfrm>
            <a:off x="625682" y="3124160"/>
            <a:ext cx="8653785" cy="3309109"/>
            <a:chOff x="405488" y="3115445"/>
            <a:chExt cx="10958846" cy="3362354"/>
          </a:xfrm>
        </p:grpSpPr>
        <p:sp>
          <p:nvSpPr>
            <p:cNvPr id="34" name="Rectangle 33"/>
            <p:cNvSpPr/>
            <p:nvPr/>
          </p:nvSpPr>
          <p:spPr>
            <a:xfrm>
              <a:off x="506568" y="3691870"/>
              <a:ext cx="10398422" cy="1043731"/>
            </a:xfrm>
            <a:prstGeom prst="rect">
              <a:avLst/>
            </a:prstGeom>
            <a:ln>
              <a:solidFill>
                <a:schemeClr val="accent5"/>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dirty="0">
                <a:latin typeface="Trebuchet MS" panose="020B0603020202020204" pitchFamily="34" charset="0"/>
              </a:endParaRPr>
            </a:p>
          </p:txBody>
        </p:sp>
        <p:sp>
          <p:nvSpPr>
            <p:cNvPr id="35" name="ZoneTexte 34"/>
            <p:cNvSpPr txBox="1"/>
            <p:nvPr/>
          </p:nvSpPr>
          <p:spPr>
            <a:xfrm>
              <a:off x="4469278" y="3789312"/>
              <a:ext cx="6509057" cy="1282188"/>
            </a:xfrm>
            <a:prstGeom prst="rect">
              <a:avLst/>
            </a:prstGeom>
            <a:noFill/>
          </p:spPr>
          <p:txBody>
            <a:bodyPr wrap="square" rtlCol="0">
              <a:spAutoFit/>
            </a:bodyPr>
            <a:lstStyle/>
            <a:p>
              <a:r>
                <a:rPr lang="fr-FR" sz="1900" dirty="0" smtClean="0">
                  <a:latin typeface="Trebuchet MS" panose="020B0603020202020204" pitchFamily="34" charset="0"/>
                </a:rPr>
                <a:t>Mettre </a:t>
              </a:r>
              <a:r>
                <a:rPr lang="fr-FR" sz="1900" dirty="0">
                  <a:latin typeface="Trebuchet MS" panose="020B0603020202020204" pitchFamily="34" charset="0"/>
                </a:rPr>
                <a:t>a la disposition du </a:t>
              </a:r>
              <a:r>
                <a:rPr lang="fr-FR" sz="1900" dirty="0" smtClean="0">
                  <a:latin typeface="Trebuchet MS" panose="020B0603020202020204" pitchFamily="34" charset="0"/>
                </a:rPr>
                <a:t>CMI une </a:t>
              </a:r>
              <a:r>
                <a:rPr lang="fr-FR" sz="1900" dirty="0" smtClean="0">
                  <a:latin typeface="Trebuchet MS" panose="020B0603020202020204" pitchFamily="34" charset="0"/>
                </a:rPr>
                <a:t> nouvelle application prenant en compte l’évolution du système,</a:t>
              </a:r>
            </a:p>
            <a:p>
              <a:endParaRPr lang="en-US" sz="1900" dirty="0">
                <a:latin typeface="Trebuchet MS" panose="020B0603020202020204" pitchFamily="34" charset="0"/>
              </a:endParaRPr>
            </a:p>
          </p:txBody>
        </p:sp>
        <p:sp>
          <p:nvSpPr>
            <p:cNvPr id="37" name="ZoneTexte 36"/>
            <p:cNvSpPr txBox="1"/>
            <p:nvPr/>
          </p:nvSpPr>
          <p:spPr>
            <a:xfrm>
              <a:off x="512693" y="3883080"/>
              <a:ext cx="3821949" cy="469093"/>
            </a:xfrm>
            <a:prstGeom prst="rect">
              <a:avLst/>
            </a:prstGeom>
            <a:noFill/>
          </p:spPr>
          <p:txBody>
            <a:bodyPr wrap="square" rtlCol="0">
              <a:spAutoFit/>
            </a:bodyPr>
            <a:lstStyle/>
            <a:p>
              <a:r>
                <a:rPr lang="fr-FR" sz="2400" b="1" dirty="0" smtClean="0">
                  <a:solidFill>
                    <a:schemeClr val="accent5"/>
                  </a:solidFill>
                  <a:latin typeface="Trebuchet MS" panose="020B0603020202020204" pitchFamily="34" charset="0"/>
                  <a:cs typeface="Arial" pitchFamily="34" charset="0"/>
                </a:rPr>
                <a:t>Objectif </a:t>
              </a:r>
              <a:r>
                <a:rPr lang="fr-FR" sz="2400" b="1" dirty="0" smtClean="0">
                  <a:solidFill>
                    <a:schemeClr val="accent5"/>
                  </a:solidFill>
                  <a:latin typeface="Trebuchet MS" panose="020B0603020202020204" pitchFamily="34" charset="0"/>
                  <a:cs typeface="Arial" pitchFamily="34" charset="0"/>
                </a:rPr>
                <a:t>général:</a:t>
              </a:r>
              <a:endParaRPr lang="fr-FR" dirty="0" smtClean="0">
                <a:solidFill>
                  <a:schemeClr val="accent5"/>
                </a:solidFill>
                <a:latin typeface="Trebuchet MS" panose="020B0603020202020204" pitchFamily="34" charset="0"/>
                <a:cs typeface="Arial" pitchFamily="34" charset="0"/>
              </a:endParaRPr>
            </a:p>
          </p:txBody>
        </p:sp>
        <p:sp>
          <p:nvSpPr>
            <p:cNvPr id="38" name="Rectangle 37"/>
            <p:cNvSpPr/>
            <p:nvPr/>
          </p:nvSpPr>
          <p:spPr>
            <a:xfrm>
              <a:off x="3737482" y="3115445"/>
              <a:ext cx="4208977" cy="551964"/>
            </a:xfrm>
            <a:prstGeom prst="rect">
              <a:avLst/>
            </a:prstGeom>
            <a:solidFill>
              <a:schemeClr val="accent5">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solidFill>
                    <a:sysClr val="windowText" lastClr="000000"/>
                  </a:solidFill>
                  <a:latin typeface="Trebuchet MS" panose="020B0603020202020204" pitchFamily="34" charset="0"/>
                  <a:cs typeface="Arial" pitchFamily="34" charset="0"/>
                </a:rPr>
                <a:t>Objectifs</a:t>
              </a:r>
              <a:endParaRPr lang="fr-FR" sz="2800" b="1" dirty="0">
                <a:solidFill>
                  <a:sysClr val="windowText" lastClr="000000"/>
                </a:solidFill>
                <a:latin typeface="Trebuchet MS" panose="020B0603020202020204" pitchFamily="34" charset="0"/>
                <a:cs typeface="Arial" pitchFamily="34" charset="0"/>
              </a:endParaRPr>
            </a:p>
          </p:txBody>
        </p:sp>
        <p:sp>
          <p:nvSpPr>
            <p:cNvPr id="51" name="Rectangle 50"/>
            <p:cNvSpPr/>
            <p:nvPr/>
          </p:nvSpPr>
          <p:spPr>
            <a:xfrm>
              <a:off x="535228" y="4778868"/>
              <a:ext cx="10369761" cy="1698931"/>
            </a:xfrm>
            <a:prstGeom prst="rect">
              <a:avLst/>
            </a:prstGeom>
            <a:ln>
              <a:solidFill>
                <a:schemeClr val="accent5"/>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dirty="0">
                <a:latin typeface="Trebuchet MS" panose="020B0603020202020204" pitchFamily="34" charset="0"/>
              </a:endParaRPr>
            </a:p>
          </p:txBody>
        </p:sp>
        <p:sp>
          <p:nvSpPr>
            <p:cNvPr id="52" name="ZoneTexte 51"/>
            <p:cNvSpPr txBox="1"/>
            <p:nvPr/>
          </p:nvSpPr>
          <p:spPr>
            <a:xfrm>
              <a:off x="4478916" y="4824408"/>
              <a:ext cx="6885418" cy="1282188"/>
            </a:xfrm>
            <a:prstGeom prst="rect">
              <a:avLst/>
            </a:prstGeom>
            <a:noFill/>
          </p:spPr>
          <p:txBody>
            <a:bodyPr wrap="square" rtlCol="0">
              <a:spAutoFit/>
            </a:bodyPr>
            <a:lstStyle/>
            <a:p>
              <a:pPr marL="342900" lvl="0" indent="-342900" algn="just">
                <a:buBlip>
                  <a:blip r:embed="rId5"/>
                </a:buBlip>
              </a:pPr>
              <a:r>
                <a:rPr lang="fr-FR" sz="1900" dirty="0" smtClean="0">
                  <a:latin typeface="Trebuchet MS" panose="020B0603020202020204" pitchFamily="34" charset="0"/>
                  <a:ea typeface="Calibri" panose="020F0502020204030204" pitchFamily="34" charset="0"/>
                  <a:cs typeface="Times New Roman" panose="02020603050405020304" pitchFamily="18" charset="0"/>
                </a:rPr>
                <a:t>Améliorer la gestion </a:t>
              </a:r>
              <a:r>
                <a:rPr lang="fr-FR" sz="1900" dirty="0" smtClean="0">
                  <a:latin typeface="Trebuchet MS" panose="020B0603020202020204" pitchFamily="34" charset="0"/>
                  <a:ea typeface="Calibri" panose="020F0502020204030204" pitchFamily="34" charset="0"/>
                  <a:cs typeface="Times New Roman" panose="02020603050405020304" pitchFamily="18" charset="0"/>
                </a:rPr>
                <a:t>d’une consultation</a:t>
              </a:r>
              <a:r>
                <a:rPr lang="fr-FR" sz="1900" dirty="0" smtClean="0">
                  <a:latin typeface="Trebuchet MS" panose="020B0603020202020204" pitchFamily="34" charset="0"/>
                  <a:ea typeface="Calibri" panose="020F0502020204030204" pitchFamily="34" charset="0"/>
                  <a:cs typeface="Times New Roman" panose="02020603050405020304" pitchFamily="18" charset="0"/>
                </a:rPr>
                <a:t>;</a:t>
              </a:r>
            </a:p>
            <a:p>
              <a:pPr marL="342900" indent="-342900" algn="just">
                <a:buBlip>
                  <a:blip r:embed="rId5"/>
                </a:buBlip>
              </a:pPr>
              <a:r>
                <a:rPr lang="fr-FR" sz="1900" dirty="0">
                  <a:latin typeface="Trebuchet MS" panose="020B0603020202020204" pitchFamily="34" charset="0"/>
                  <a:ea typeface="Calibri" panose="020F0502020204030204" pitchFamily="34" charset="0"/>
                  <a:cs typeface="Times New Roman" panose="02020603050405020304" pitchFamily="18" charset="0"/>
                </a:rPr>
                <a:t>Améliorer </a:t>
              </a:r>
              <a:r>
                <a:rPr lang="fr-FR" sz="1900" dirty="0" smtClean="0">
                  <a:latin typeface="Trebuchet MS" panose="020B0603020202020204" pitchFamily="34" charset="0"/>
                  <a:ea typeface="Calibri" panose="020F0502020204030204" pitchFamily="34" charset="0"/>
                  <a:cs typeface="Times New Roman" panose="02020603050405020304" pitchFamily="18" charset="0"/>
                </a:rPr>
                <a:t>le suivi </a:t>
              </a:r>
              <a:r>
                <a:rPr lang="fr-FR" sz="1900" dirty="0">
                  <a:latin typeface="Trebuchet MS" panose="020B0603020202020204" pitchFamily="34" charset="0"/>
                  <a:ea typeface="Calibri" panose="020F0502020204030204" pitchFamily="34" charset="0"/>
                  <a:cs typeface="Times New Roman" panose="02020603050405020304" pitchFamily="18" charset="0"/>
                </a:rPr>
                <a:t>des dossiers physique</a:t>
              </a:r>
              <a:r>
                <a:rPr lang="fr-FR" sz="1900" dirty="0" smtClean="0">
                  <a:latin typeface="Trebuchet MS" panose="020B0603020202020204" pitchFamily="34" charset="0"/>
                  <a:ea typeface="Calibri" panose="020F0502020204030204" pitchFamily="34" charset="0"/>
                  <a:cs typeface="Times New Roman" panose="02020603050405020304" pitchFamily="18" charset="0"/>
                </a:rPr>
                <a:t>;</a:t>
              </a:r>
            </a:p>
            <a:p>
              <a:pPr marL="342900" indent="-342900" algn="just">
                <a:buBlip>
                  <a:blip r:embed="rId5"/>
                </a:buBlip>
              </a:pPr>
              <a:r>
                <a:rPr lang="fr-FR" sz="1900" dirty="0" smtClean="0">
                  <a:latin typeface="Trebuchet MS" panose="020B0603020202020204" pitchFamily="34" charset="0"/>
                  <a:ea typeface="Calibri" panose="020F0502020204030204" pitchFamily="34" charset="0"/>
                  <a:cs typeface="Times New Roman" panose="02020603050405020304" pitchFamily="18" charset="0"/>
                </a:rPr>
                <a:t>Améliorer Reporting;</a:t>
              </a:r>
            </a:p>
            <a:p>
              <a:pPr marL="342900" lvl="0" indent="-342900" algn="just">
                <a:buBlip>
                  <a:blip r:embed="rId5"/>
                </a:buBlip>
              </a:pPr>
              <a:r>
                <a:rPr lang="fr-FR" sz="1900" dirty="0" smtClean="0">
                  <a:latin typeface="Trebuchet MS" panose="020B0603020202020204" pitchFamily="34" charset="0"/>
                  <a:ea typeface="Calibri" panose="020F0502020204030204" pitchFamily="34" charset="0"/>
                  <a:cs typeface="Times New Roman" panose="02020603050405020304" pitchFamily="18" charset="0"/>
                </a:rPr>
                <a:t>Prendre </a:t>
              </a:r>
              <a:r>
                <a:rPr lang="fr-FR" sz="1900" dirty="0">
                  <a:latin typeface="Trebuchet MS" panose="020B0603020202020204" pitchFamily="34" charset="0"/>
                  <a:ea typeface="Calibri" panose="020F0502020204030204" pitchFamily="34" charset="0"/>
                  <a:cs typeface="Times New Roman" panose="02020603050405020304" pitchFamily="18" charset="0"/>
                </a:rPr>
                <a:t>en compte des activités </a:t>
              </a:r>
              <a:r>
                <a:rPr lang="fr-FR" sz="1900" dirty="0" smtClean="0">
                  <a:latin typeface="Trebuchet MS" panose="020B0603020202020204" pitchFamily="34" charset="0"/>
                  <a:ea typeface="Calibri" panose="020F0502020204030204" pitchFamily="34" charset="0"/>
                  <a:cs typeface="Times New Roman" panose="02020603050405020304" pitchFamily="18" charset="0"/>
                </a:rPr>
                <a:t>préventives</a:t>
              </a:r>
              <a:endParaRPr lang="en-US" sz="1900" dirty="0">
                <a:latin typeface="Trebuchet MS" panose="020B0603020202020204" pitchFamily="34" charset="0"/>
                <a:ea typeface="Calibri" panose="020F0502020204030204" pitchFamily="34" charset="0"/>
                <a:cs typeface="Times New Roman" panose="02020603050405020304" pitchFamily="18" charset="0"/>
              </a:endParaRPr>
            </a:p>
          </p:txBody>
        </p:sp>
        <p:sp>
          <p:nvSpPr>
            <p:cNvPr id="53" name="ZoneTexte 52"/>
            <p:cNvSpPr txBox="1"/>
            <p:nvPr/>
          </p:nvSpPr>
          <p:spPr>
            <a:xfrm>
              <a:off x="405488" y="5201798"/>
              <a:ext cx="6743163" cy="469093"/>
            </a:xfrm>
            <a:prstGeom prst="rect">
              <a:avLst/>
            </a:prstGeom>
            <a:noFill/>
          </p:spPr>
          <p:txBody>
            <a:bodyPr wrap="square" rtlCol="0">
              <a:spAutoFit/>
            </a:bodyPr>
            <a:lstStyle/>
            <a:p>
              <a:r>
                <a:rPr lang="fr-FR" sz="2400" b="1" dirty="0" smtClean="0">
                  <a:solidFill>
                    <a:schemeClr val="accent5"/>
                  </a:solidFill>
                  <a:latin typeface="Trebuchet MS" panose="020B0603020202020204" pitchFamily="34" charset="0"/>
                  <a:cs typeface="Arial" pitchFamily="34" charset="0"/>
                </a:rPr>
                <a:t>Objectifs </a:t>
              </a:r>
              <a:r>
                <a:rPr lang="fr-FR" sz="2400" b="1" dirty="0" smtClean="0">
                  <a:solidFill>
                    <a:schemeClr val="accent5"/>
                  </a:solidFill>
                  <a:latin typeface="Trebuchet MS" panose="020B0603020202020204" pitchFamily="34" charset="0"/>
                  <a:cs typeface="Arial" pitchFamily="34" charset="0"/>
                </a:rPr>
                <a:t>spécifiques:</a:t>
              </a:r>
              <a:endParaRPr lang="fr-FR" sz="2400" b="1" dirty="0" smtClean="0">
                <a:solidFill>
                  <a:schemeClr val="accent5"/>
                </a:solidFill>
                <a:latin typeface="Trebuchet MS" panose="020B0603020202020204" pitchFamily="34" charset="0"/>
                <a:cs typeface="Arial" pitchFamily="34" charset="0"/>
              </a:endParaRPr>
            </a:p>
          </p:txBody>
        </p:sp>
      </p:grpSp>
      <p:grpSp>
        <p:nvGrpSpPr>
          <p:cNvPr id="5" name="Groupe 4"/>
          <p:cNvGrpSpPr/>
          <p:nvPr/>
        </p:nvGrpSpPr>
        <p:grpSpPr>
          <a:xfrm>
            <a:off x="270931" y="1515874"/>
            <a:ext cx="8645811" cy="1418205"/>
            <a:chOff x="418179" y="1450023"/>
            <a:chExt cx="8645811" cy="1418205"/>
          </a:xfrm>
        </p:grpSpPr>
        <p:grpSp>
          <p:nvGrpSpPr>
            <p:cNvPr id="31" name="Groupe 30"/>
            <p:cNvGrpSpPr/>
            <p:nvPr/>
          </p:nvGrpSpPr>
          <p:grpSpPr>
            <a:xfrm>
              <a:off x="418179" y="1450023"/>
              <a:ext cx="8645811" cy="1418205"/>
              <a:chOff x="146896" y="1364583"/>
              <a:chExt cx="10778845" cy="1372102"/>
            </a:xfrm>
          </p:grpSpPr>
          <p:sp>
            <p:nvSpPr>
              <p:cNvPr id="39" name="Rectangle 38"/>
              <p:cNvSpPr/>
              <p:nvPr/>
            </p:nvSpPr>
            <p:spPr>
              <a:xfrm>
                <a:off x="4760306" y="1396326"/>
                <a:ext cx="6165435" cy="1340359"/>
              </a:xfrm>
              <a:prstGeom prst="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rebuchet MS" panose="020B0603020202020204" pitchFamily="34" charset="0"/>
                </a:endParaRPr>
              </a:p>
            </p:txBody>
          </p:sp>
          <p:sp>
            <p:nvSpPr>
              <p:cNvPr id="42" name="ZoneTexte 41"/>
              <p:cNvSpPr txBox="1"/>
              <p:nvPr/>
            </p:nvSpPr>
            <p:spPr>
              <a:xfrm>
                <a:off x="146896" y="2042492"/>
                <a:ext cx="4799078" cy="684874"/>
              </a:xfrm>
              <a:prstGeom prst="rect">
                <a:avLst/>
              </a:prstGeom>
              <a:noFill/>
            </p:spPr>
            <p:txBody>
              <a:bodyPr wrap="square" rtlCol="0">
                <a:spAutoFit/>
              </a:bodyPr>
              <a:lstStyle/>
              <a:p>
                <a:r>
                  <a:rPr lang="fr-FR" sz="2000" dirty="0" smtClean="0">
                    <a:latin typeface="Trebuchet MS" panose="020B0603020202020204" pitchFamily="34" charset="0"/>
                  </a:rPr>
                  <a:t>PRANCME </a:t>
                </a:r>
                <a:r>
                  <a:rPr lang="fr-FR" sz="2000" dirty="0" smtClean="0">
                    <a:latin typeface="Trebuchet MS" panose="020B0603020202020204" pitchFamily="34" charset="0"/>
                  </a:rPr>
                  <a:t>est </a:t>
                </a:r>
                <a:r>
                  <a:rPr lang="fr-FR" sz="2000" dirty="0">
                    <a:latin typeface="Trebuchet MS" panose="020B0603020202020204" pitchFamily="34" charset="0"/>
                  </a:rPr>
                  <a:t>confrontée à de </a:t>
                </a:r>
                <a:r>
                  <a:rPr lang="fr-FR" sz="2000" dirty="0" smtClean="0">
                    <a:latin typeface="Trebuchet MS" panose="020B0603020202020204" pitchFamily="34" charset="0"/>
                  </a:rPr>
                  <a:t>nouvelles exigences.</a:t>
                </a:r>
                <a:endParaRPr lang="fr-FR" dirty="0" smtClean="0">
                  <a:latin typeface="Trebuchet MS" panose="020B0603020202020204" pitchFamily="34" charset="0"/>
                  <a:cs typeface="Arial" pitchFamily="34" charset="0"/>
                </a:endParaRPr>
              </a:p>
            </p:txBody>
          </p:sp>
          <p:sp>
            <p:nvSpPr>
              <p:cNvPr id="43" name="Rectangle 42"/>
              <p:cNvSpPr/>
              <p:nvPr/>
            </p:nvSpPr>
            <p:spPr>
              <a:xfrm>
                <a:off x="146896" y="1379945"/>
                <a:ext cx="3365699" cy="551964"/>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fr-FR" sz="2800" dirty="0" smtClean="0">
                    <a:latin typeface="Trebuchet MS" panose="020B0603020202020204" pitchFamily="34" charset="0"/>
                    <a:cs typeface="Arial" pitchFamily="34" charset="0"/>
                  </a:rPr>
                  <a:t>Contexte</a:t>
                </a:r>
                <a:r>
                  <a:rPr lang="fr-FR" sz="3200" dirty="0" smtClean="0">
                    <a:latin typeface="Trebuchet MS" panose="020B0603020202020204" pitchFamily="34" charset="0"/>
                    <a:cs typeface="Arial" pitchFamily="34" charset="0"/>
                  </a:rPr>
                  <a:t> </a:t>
                </a:r>
                <a:endParaRPr lang="fr-FR" sz="3200" dirty="0">
                  <a:latin typeface="Trebuchet MS" panose="020B0603020202020204" pitchFamily="34" charset="0"/>
                  <a:cs typeface="Arial" pitchFamily="34" charset="0"/>
                </a:endParaRPr>
              </a:p>
            </p:txBody>
          </p:sp>
          <p:sp>
            <p:nvSpPr>
              <p:cNvPr id="44" name="Rectangle 43"/>
              <p:cNvSpPr/>
              <p:nvPr/>
            </p:nvSpPr>
            <p:spPr>
              <a:xfrm>
                <a:off x="4822445" y="1364583"/>
                <a:ext cx="4178830" cy="55196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solidFill>
                      <a:sysClr val="windowText" lastClr="000000"/>
                    </a:solidFill>
                    <a:latin typeface="Trebuchet MS" panose="020B0603020202020204" pitchFamily="34" charset="0"/>
                    <a:cs typeface="Arial" pitchFamily="34" charset="0"/>
                  </a:rPr>
                  <a:t>Problématique</a:t>
                </a:r>
                <a:endParaRPr lang="fr-FR" sz="2800" b="1" dirty="0">
                  <a:solidFill>
                    <a:sysClr val="windowText" lastClr="000000"/>
                  </a:solidFill>
                  <a:latin typeface="Trebuchet MS" panose="020B0603020202020204" pitchFamily="34" charset="0"/>
                  <a:cs typeface="Arial" pitchFamily="34" charset="0"/>
                </a:endParaRPr>
              </a:p>
            </p:txBody>
          </p:sp>
        </p:grpSp>
        <p:sp>
          <p:nvSpPr>
            <p:cNvPr id="33" name="Rectangle 32"/>
            <p:cNvSpPr/>
            <p:nvPr/>
          </p:nvSpPr>
          <p:spPr>
            <a:xfrm>
              <a:off x="418180" y="1465901"/>
              <a:ext cx="3700457" cy="1385394"/>
            </a:xfrm>
            <a:prstGeom prst="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rebuchet MS" panose="020B0603020202020204" pitchFamily="34" charset="0"/>
              </a:endParaRPr>
            </a:p>
          </p:txBody>
        </p:sp>
      </p:grpSp>
      <p:sp>
        <p:nvSpPr>
          <p:cNvPr id="30" name="ZoneTexte 29"/>
          <p:cNvSpPr txBox="1"/>
          <p:nvPr/>
        </p:nvSpPr>
        <p:spPr>
          <a:xfrm>
            <a:off x="4018728" y="2173784"/>
            <a:ext cx="4945352" cy="692497"/>
          </a:xfrm>
          <a:prstGeom prst="rect">
            <a:avLst/>
          </a:prstGeom>
          <a:noFill/>
        </p:spPr>
        <p:txBody>
          <a:bodyPr wrap="square" rtlCol="0">
            <a:spAutoFit/>
          </a:bodyPr>
          <a:lstStyle/>
          <a:p>
            <a:pPr algn="just"/>
            <a:r>
              <a:rPr lang="fr-FR" sz="1900" dirty="0" smtClean="0">
                <a:latin typeface="Trebuchet MS" panose="020B0603020202020204" pitchFamily="34" charset="0"/>
                <a:cs typeface="Arial" pitchFamily="34" charset="0"/>
              </a:rPr>
              <a:t>Quelle nouvelle Application </a:t>
            </a:r>
            <a:r>
              <a:rPr lang="fr-FR" sz="1900" dirty="0" smtClean="0">
                <a:latin typeface="Trebuchet MS" panose="020B0603020202020204" pitchFamily="34" charset="0"/>
                <a:cs typeface="Arial" pitchFamily="34" charset="0"/>
              </a:rPr>
              <a:t>mettre </a:t>
            </a:r>
            <a:r>
              <a:rPr lang="fr-FR" sz="1900" dirty="0">
                <a:latin typeface="Trebuchet MS" panose="020B0603020202020204" pitchFamily="34" charset="0"/>
                <a:cs typeface="Arial" pitchFamily="34" charset="0"/>
              </a:rPr>
              <a:t>en </a:t>
            </a:r>
            <a:r>
              <a:rPr lang="fr-FR" sz="1900" dirty="0" smtClean="0">
                <a:latin typeface="Trebuchet MS" panose="020B0603020202020204" pitchFamily="34" charset="0"/>
                <a:cs typeface="Arial" pitchFamily="34" charset="0"/>
              </a:rPr>
              <a:t>place  mieux gérer les </a:t>
            </a:r>
            <a:r>
              <a:rPr lang="fr-FR" sz="1900" dirty="0" smtClean="0">
                <a:latin typeface="Trebuchet MS" panose="020B0603020202020204" pitchFamily="34" charset="0"/>
                <a:cs typeface="Arial" pitchFamily="34" charset="0"/>
              </a:rPr>
              <a:t>activités</a:t>
            </a:r>
            <a:r>
              <a:rPr lang="fr-FR" sz="1900" dirty="0" smtClean="0">
                <a:latin typeface="Trebuchet MS" panose="020B0603020202020204" pitchFamily="34" charset="0"/>
                <a:cs typeface="Arial" pitchFamily="34" charset="0"/>
              </a:rPr>
              <a:t> du CMI </a:t>
            </a:r>
            <a:r>
              <a:rPr lang="fr-FR" sz="2000" dirty="0" smtClean="0">
                <a:latin typeface="Trebuchet MS" panose="020B0603020202020204" pitchFamily="34" charset="0"/>
                <a:cs typeface="Arial" pitchFamily="34" charset="0"/>
              </a:rPr>
              <a:t>.</a:t>
            </a:r>
            <a:endParaRPr lang="fr-FR" sz="2000" dirty="0">
              <a:latin typeface="Trebuchet MS" panose="020B0603020202020204" pitchFamily="34" charset="0"/>
              <a:cs typeface="Arial" pitchFamily="34" charset="0"/>
            </a:endParaRPr>
          </a:p>
        </p:txBody>
      </p:sp>
      <p:grpSp>
        <p:nvGrpSpPr>
          <p:cNvPr id="47" name="Groupe 46"/>
          <p:cNvGrpSpPr/>
          <p:nvPr/>
        </p:nvGrpSpPr>
        <p:grpSpPr>
          <a:xfrm>
            <a:off x="574877" y="542071"/>
            <a:ext cx="7410859" cy="461665"/>
            <a:chOff x="772883" y="1725568"/>
            <a:chExt cx="7410859" cy="461665"/>
          </a:xfrm>
        </p:grpSpPr>
        <p:sp>
          <p:nvSpPr>
            <p:cNvPr id="48" name="ZoneTexte 47"/>
            <p:cNvSpPr txBox="1"/>
            <p:nvPr/>
          </p:nvSpPr>
          <p:spPr>
            <a:xfrm>
              <a:off x="772883" y="1725568"/>
              <a:ext cx="4047934" cy="461665"/>
            </a:xfrm>
            <a:prstGeom prst="rect">
              <a:avLst/>
            </a:prstGeom>
            <a:noFill/>
          </p:spPr>
          <p:txBody>
            <a:bodyPr wrap="square" rtlCol="0">
              <a:spAutoFit/>
            </a:bodyPr>
            <a:lstStyle/>
            <a:p>
              <a:pPr algn="ctr"/>
              <a:r>
                <a:rPr lang="fr-FR" sz="2400" b="1" dirty="0">
                  <a:solidFill>
                    <a:srgbClr val="ED7D31"/>
                  </a:solidFill>
                  <a:latin typeface="Trebuchet MS" panose="020B0603020202020204" pitchFamily="34" charset="0"/>
                </a:rPr>
                <a:t>PRESENTATION DU PROJET </a:t>
              </a:r>
              <a:endParaRPr lang="fr-FR" sz="2400" b="1" dirty="0">
                <a:solidFill>
                  <a:srgbClr val="ED7D31"/>
                </a:solidFill>
                <a:latin typeface="Trebuchet MS" panose="020B0603020202020204" pitchFamily="34" charset="0"/>
              </a:endParaRPr>
            </a:p>
          </p:txBody>
        </p:sp>
        <p:sp>
          <p:nvSpPr>
            <p:cNvPr id="49"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196074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4390079" y="6386287"/>
            <a:ext cx="515749" cy="413658"/>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fld id="{2255F373-2374-4873-8CA6-470F3C22F1C6}" type="slidenum">
              <a:rPr lang="en-US" sz="2000">
                <a:solidFill>
                  <a:schemeClr val="bg1"/>
                </a:solidFill>
              </a:rPr>
              <a:pPr algn="ctr"/>
              <a:t>9</a:t>
            </a:fld>
            <a:endParaRPr lang="en-US" sz="2000" dirty="0">
              <a:solidFill>
                <a:schemeClr val="bg1"/>
              </a:solidFill>
            </a:endParaRPr>
          </a:p>
        </p:txBody>
      </p:sp>
      <p:grpSp>
        <p:nvGrpSpPr>
          <p:cNvPr id="4" name="Groupe 3"/>
          <p:cNvGrpSpPr/>
          <p:nvPr/>
        </p:nvGrpSpPr>
        <p:grpSpPr>
          <a:xfrm>
            <a:off x="58056" y="13406"/>
            <a:ext cx="8955315" cy="598981"/>
            <a:chOff x="332435" y="16464"/>
            <a:chExt cx="8955315" cy="598981"/>
          </a:xfrm>
        </p:grpSpPr>
        <p:pic>
          <p:nvPicPr>
            <p:cNvPr id="19"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350" y="78823"/>
              <a:ext cx="846400" cy="4595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332435" y="16464"/>
              <a:ext cx="7995413" cy="598981"/>
              <a:chOff x="332435" y="16464"/>
              <a:chExt cx="7995413" cy="598981"/>
            </a:xfrm>
          </p:grpSpPr>
          <p:grpSp>
            <p:nvGrpSpPr>
              <p:cNvPr id="14" name="Groupe 13"/>
              <p:cNvGrpSpPr/>
              <p:nvPr/>
            </p:nvGrpSpPr>
            <p:grpSpPr>
              <a:xfrm>
                <a:off x="979881" y="115279"/>
                <a:ext cx="7347967" cy="422489"/>
                <a:chOff x="1306507" y="-99088"/>
                <a:chExt cx="9797287" cy="563318"/>
              </a:xfrm>
            </p:grpSpPr>
            <p:sp>
              <p:nvSpPr>
                <p:cNvPr id="16" name="Rectangle 15"/>
                <p:cNvSpPr/>
                <p:nvPr/>
              </p:nvSpPr>
              <p:spPr>
                <a:xfrm>
                  <a:off x="1306507" y="-99088"/>
                  <a:ext cx="3141803" cy="563318"/>
                </a:xfrm>
                <a:prstGeom prst="rect">
                  <a:avLst/>
                </a:prstGeom>
                <a:solidFill>
                  <a:srgbClr val="ED7D31"/>
                </a:solidFill>
                <a:ln w="19050">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b="1" dirty="0">
                      <a:ln>
                        <a:solidFill>
                          <a:schemeClr val="bg1">
                            <a:lumMod val="95000"/>
                          </a:schemeClr>
                        </a:solidFill>
                      </a:ln>
                      <a:solidFill>
                        <a:schemeClr val="bg1"/>
                      </a:solidFill>
                      <a:latin typeface="Trebuchet MS" panose="020B0603020202020204" pitchFamily="34" charset="0"/>
                    </a:rPr>
                    <a:t>ETUDE PREALABLE</a:t>
                  </a:r>
                  <a:endParaRPr lang="en-US" b="1" dirty="0">
                    <a:ln>
                      <a:solidFill>
                        <a:schemeClr val="bg1">
                          <a:lumMod val="95000"/>
                        </a:schemeClr>
                      </a:solidFill>
                    </a:ln>
                    <a:solidFill>
                      <a:schemeClr val="bg1"/>
                    </a:solidFill>
                    <a:latin typeface="Trebuchet MS" panose="020B0603020202020204" pitchFamily="34" charset="0"/>
                  </a:endParaRPr>
                </a:p>
              </p:txBody>
            </p:sp>
            <p:sp>
              <p:nvSpPr>
                <p:cNvPr id="17" name="Rectangle 16"/>
                <p:cNvSpPr/>
                <p:nvPr/>
              </p:nvSpPr>
              <p:spPr>
                <a:xfrm>
                  <a:off x="7832365" y="-95377"/>
                  <a:ext cx="3271429" cy="55418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CI" sz="1575" dirty="0">
                    <a:solidFill>
                      <a:srgbClr val="EB2900"/>
                    </a:solidFill>
                    <a:latin typeface="Trebuchet MS" panose="020B0603020202020204" pitchFamily="34" charset="0"/>
                  </a:endParaRPr>
                </a:p>
                <a:p>
                  <a:pPr algn="ctr"/>
                  <a:endParaRPr lang="fr-CI" sz="1575" dirty="0">
                    <a:solidFill>
                      <a:srgbClr val="EB2900"/>
                    </a:solidFill>
                    <a:latin typeface="Trebuchet MS" panose="020B0603020202020204" pitchFamily="34" charset="0"/>
                  </a:endParaRPr>
                </a:p>
                <a:p>
                  <a:pPr algn="ctr"/>
                  <a:endParaRPr lang="fr-CI" sz="600" dirty="0">
                    <a:solidFill>
                      <a:schemeClr val="tx1"/>
                    </a:solidFill>
                    <a:latin typeface="Trebuchet MS" panose="020B0603020202020204" pitchFamily="34" charset="0"/>
                  </a:endParaRPr>
                </a:p>
                <a:p>
                  <a:pPr algn="ctr"/>
                  <a:endParaRPr lang="fr-CI" sz="450" dirty="0">
                    <a:solidFill>
                      <a:schemeClr val="tx1"/>
                    </a:solidFill>
                    <a:latin typeface="Trebuchet MS" panose="020B0603020202020204" pitchFamily="34" charset="0"/>
                  </a:endParaRPr>
                </a:p>
                <a:p>
                  <a:pPr algn="ctr">
                    <a:lnSpc>
                      <a:spcPts val="1410"/>
                    </a:lnSpc>
                  </a:pPr>
                  <a:r>
                    <a:rPr lang="fr-CI" sz="1700" dirty="0">
                      <a:solidFill>
                        <a:schemeClr val="tx1"/>
                      </a:solidFill>
                      <a:latin typeface="Trebuchet MS" panose="020B0603020202020204" pitchFamily="34" charset="0"/>
                    </a:rPr>
                    <a:t>ETUDE TECHNIQUE ET REALISSATION</a:t>
                  </a:r>
                </a:p>
                <a:p>
                  <a:pPr algn="ctr"/>
                  <a:endParaRPr lang="en-US" sz="1500" dirty="0">
                    <a:solidFill>
                      <a:schemeClr val="tx1"/>
                    </a:solidFill>
                    <a:latin typeface="Trebuchet MS" panose="020B0603020202020204" pitchFamily="34" charset="0"/>
                  </a:endParaRPr>
                </a:p>
                <a:p>
                  <a:pPr algn="ctr"/>
                  <a:endParaRPr lang="en-US" sz="2400" dirty="0">
                    <a:latin typeface="Trebuchet MS" panose="020B0603020202020204" pitchFamily="34" charset="0"/>
                  </a:endParaRPr>
                </a:p>
              </p:txBody>
            </p:sp>
            <p:sp>
              <p:nvSpPr>
                <p:cNvPr id="18" name="Rectangle 17"/>
                <p:cNvSpPr/>
                <p:nvPr/>
              </p:nvSpPr>
              <p:spPr>
                <a:xfrm>
                  <a:off x="4487014" y="-91857"/>
                  <a:ext cx="3310133" cy="539926"/>
                </a:xfrm>
                <a:prstGeom prst="rect">
                  <a:avLst/>
                </a:prstGeom>
                <a:solidFill>
                  <a:schemeClr val="bg1"/>
                </a:solidFill>
                <a:ln w="28575">
                  <a:solidFill>
                    <a:srgbClr val="ED8C2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I" sz="1700" b="1" dirty="0">
                      <a:solidFill>
                        <a:schemeClr val="tx1"/>
                      </a:solidFill>
                      <a:latin typeface="Trebuchet MS" panose="020B0603020202020204" pitchFamily="34" charset="0"/>
                    </a:rPr>
                    <a:t>ETUDE CONCEPTUELLE</a:t>
                  </a:r>
                  <a:endParaRPr lang="en-US" sz="1700" b="1" dirty="0">
                    <a:solidFill>
                      <a:schemeClr val="tx1"/>
                    </a:solidFill>
                    <a:latin typeface="Trebuchet MS" panose="020B0603020202020204" pitchFamily="34" charset="0"/>
                  </a:endParaRPr>
                </a:p>
              </p:txBody>
            </p:sp>
          </p:grpSp>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3223" t="5109" r="79603" b="71403"/>
              <a:stretch/>
            </p:blipFill>
            <p:spPr>
              <a:xfrm>
                <a:off x="332435" y="16464"/>
                <a:ext cx="618418" cy="598981"/>
              </a:xfrm>
              <a:prstGeom prst="rect">
                <a:avLst/>
              </a:prstGeom>
            </p:spPr>
          </p:pic>
        </p:grpSp>
      </p:grpSp>
      <p:sp>
        <p:nvSpPr>
          <p:cNvPr id="22" name="ZoneTexte 21"/>
          <p:cNvSpPr txBox="1"/>
          <p:nvPr/>
        </p:nvSpPr>
        <p:spPr>
          <a:xfrm>
            <a:off x="2731592" y="1070736"/>
            <a:ext cx="3990930" cy="461665"/>
          </a:xfrm>
          <a:prstGeom prst="rect">
            <a:avLst/>
          </a:prstGeom>
          <a:noFill/>
        </p:spPr>
        <p:txBody>
          <a:bodyPr wrap="square" rtlCol="0">
            <a:spAutoFit/>
          </a:bodyPr>
          <a:lstStyle/>
          <a:p>
            <a:pPr marL="214313" indent="-214313" algn="just">
              <a:buFont typeface="Wingdings" panose="05000000000000000000" pitchFamily="2" charset="2"/>
              <a:buChar char="q"/>
            </a:pPr>
            <a:r>
              <a:rPr lang="fr-FR" sz="2400" b="1" dirty="0" smtClean="0">
                <a:ln>
                  <a:solidFill>
                    <a:schemeClr val="bg1"/>
                  </a:solidFill>
                </a:ln>
                <a:solidFill>
                  <a:schemeClr val="accent5">
                    <a:lumMod val="75000"/>
                  </a:schemeClr>
                </a:solidFill>
                <a:latin typeface="Trebuchet MS" panose="020B0603020202020204" pitchFamily="34" charset="0"/>
              </a:rPr>
              <a:t>Description de l’existant</a:t>
            </a:r>
            <a:endParaRPr lang="fr-FR" sz="2400" b="1" dirty="0">
              <a:ln>
                <a:solidFill>
                  <a:schemeClr val="bg1"/>
                </a:solidFill>
              </a:ln>
              <a:solidFill>
                <a:schemeClr val="accent5">
                  <a:lumMod val="75000"/>
                </a:schemeClr>
              </a:solidFill>
              <a:latin typeface="Trebuchet MS" panose="020B0603020202020204" pitchFamily="34" charset="0"/>
            </a:endParaRPr>
          </a:p>
        </p:txBody>
      </p:sp>
      <p:grpSp>
        <p:nvGrpSpPr>
          <p:cNvPr id="23" name="Groupe 22"/>
          <p:cNvGrpSpPr/>
          <p:nvPr/>
        </p:nvGrpSpPr>
        <p:grpSpPr>
          <a:xfrm>
            <a:off x="733203" y="2018110"/>
            <a:ext cx="8024601" cy="2221041"/>
            <a:chOff x="1241635" y="1990613"/>
            <a:chExt cx="8024601" cy="2221041"/>
          </a:xfrm>
        </p:grpSpPr>
        <p:sp>
          <p:nvSpPr>
            <p:cNvPr id="24" name="Rectangle 23"/>
            <p:cNvSpPr/>
            <p:nvPr/>
          </p:nvSpPr>
          <p:spPr>
            <a:xfrm>
              <a:off x="1241637" y="1990613"/>
              <a:ext cx="3947206" cy="430887"/>
            </a:xfrm>
            <a:prstGeom prst="rect">
              <a:avLst/>
            </a:prstGeom>
            <a:ln>
              <a:noFill/>
            </a:ln>
          </p:spPr>
          <p:txBody>
            <a:bodyPr wrap="square">
              <a:spAutoFit/>
            </a:bodyPr>
            <a:lstStyle/>
            <a:p>
              <a:pPr marL="457200" indent="-457200">
                <a:buBlip>
                  <a:blip r:embed="rId5"/>
                </a:buBlip>
              </a:pPr>
              <a:r>
                <a:rPr lang="fr-FR" sz="2200" dirty="0" smtClean="0">
                  <a:latin typeface="Trebuchet MS" panose="020B0603020202020204" pitchFamily="34" charset="0"/>
                </a:rPr>
                <a:t>Application </a:t>
              </a:r>
              <a:r>
                <a:rPr lang="fr-FR" sz="2200" dirty="0" smtClean="0">
                  <a:latin typeface="Trebuchet MS" panose="020B0603020202020204" pitchFamily="34" charset="0"/>
                </a:rPr>
                <a:t>desktop;</a:t>
              </a:r>
              <a:endParaRPr lang="en-US" sz="2200" dirty="0">
                <a:latin typeface="Trebuchet MS" panose="020B0603020202020204" pitchFamily="34" charset="0"/>
              </a:endParaRPr>
            </a:p>
          </p:txBody>
        </p:sp>
        <p:sp>
          <p:nvSpPr>
            <p:cNvPr id="26" name="Rectangle 25"/>
            <p:cNvSpPr/>
            <p:nvPr/>
          </p:nvSpPr>
          <p:spPr>
            <a:xfrm>
              <a:off x="1241636" y="2888236"/>
              <a:ext cx="4775832" cy="430887"/>
            </a:xfrm>
            <a:prstGeom prst="rect">
              <a:avLst/>
            </a:prstGeom>
            <a:ln>
              <a:noFill/>
            </a:ln>
          </p:spPr>
          <p:txBody>
            <a:bodyPr wrap="square">
              <a:spAutoFit/>
            </a:bodyPr>
            <a:lstStyle/>
            <a:p>
              <a:pPr marL="457200" indent="-457200">
                <a:buBlip>
                  <a:blip r:embed="rId5"/>
                </a:buBlip>
              </a:pPr>
              <a:r>
                <a:rPr lang="fr-FR" sz="2200" dirty="0" smtClean="0">
                  <a:latin typeface="Trebuchet MS" panose="020B0603020202020204" pitchFamily="34" charset="0"/>
                </a:rPr>
                <a:t> Programmer  en WinDev;</a:t>
              </a:r>
              <a:endParaRPr lang="en-US" sz="2200" dirty="0">
                <a:latin typeface="Trebuchet MS" panose="020B0603020202020204" pitchFamily="34" charset="0"/>
              </a:endParaRPr>
            </a:p>
          </p:txBody>
        </p:sp>
        <p:sp>
          <p:nvSpPr>
            <p:cNvPr id="27" name="Rectangle 26"/>
            <p:cNvSpPr/>
            <p:nvPr/>
          </p:nvSpPr>
          <p:spPr>
            <a:xfrm>
              <a:off x="1241635" y="3780767"/>
              <a:ext cx="8024601" cy="430887"/>
            </a:xfrm>
            <a:prstGeom prst="rect">
              <a:avLst/>
            </a:prstGeom>
            <a:ln>
              <a:noFill/>
            </a:ln>
          </p:spPr>
          <p:txBody>
            <a:bodyPr wrap="square">
              <a:spAutoFit/>
            </a:bodyPr>
            <a:lstStyle/>
            <a:p>
              <a:pPr marL="457200" indent="-457200">
                <a:buBlip>
                  <a:blip r:embed="rId5"/>
                </a:buBlip>
              </a:pPr>
              <a:r>
                <a:rPr lang="fr-FR" sz="2200" dirty="0" smtClean="0">
                  <a:latin typeface="Trebuchet MS" panose="020B0603020202020204" pitchFamily="34" charset="0"/>
                </a:rPr>
                <a:t>Permet une gestion de chaque service du CMI; </a:t>
              </a:r>
              <a:endParaRPr lang="en-US" sz="2200" dirty="0">
                <a:latin typeface="Trebuchet MS" panose="020B0603020202020204" pitchFamily="34" charset="0"/>
              </a:endParaRPr>
            </a:p>
          </p:txBody>
        </p:sp>
      </p:grpSp>
      <p:grpSp>
        <p:nvGrpSpPr>
          <p:cNvPr id="30" name="Groupe 29"/>
          <p:cNvGrpSpPr/>
          <p:nvPr/>
        </p:nvGrpSpPr>
        <p:grpSpPr>
          <a:xfrm>
            <a:off x="574877" y="542071"/>
            <a:ext cx="7410859" cy="461665"/>
            <a:chOff x="772883" y="1725568"/>
            <a:chExt cx="7410859" cy="461665"/>
          </a:xfrm>
        </p:grpSpPr>
        <p:sp>
          <p:nvSpPr>
            <p:cNvPr id="31" name="ZoneTexte 30"/>
            <p:cNvSpPr txBox="1"/>
            <p:nvPr/>
          </p:nvSpPr>
          <p:spPr>
            <a:xfrm>
              <a:off x="772883" y="1725568"/>
              <a:ext cx="4047934" cy="461665"/>
            </a:xfrm>
            <a:prstGeom prst="rect">
              <a:avLst/>
            </a:prstGeom>
            <a:noFill/>
          </p:spPr>
          <p:txBody>
            <a:bodyPr wrap="square" rtlCol="0">
              <a:spAutoFit/>
            </a:bodyPr>
            <a:lstStyle/>
            <a:p>
              <a:pPr algn="ctr"/>
              <a:r>
                <a:rPr lang="fr-FR" sz="2400" b="1" dirty="0">
                  <a:solidFill>
                    <a:srgbClr val="ED7D31"/>
                  </a:solidFill>
                  <a:latin typeface="Trebuchet MS" panose="020B0603020202020204" pitchFamily="34" charset="0"/>
                </a:rPr>
                <a:t>PRESENTATION DU PROJET </a:t>
              </a:r>
              <a:endParaRPr lang="fr-FR" sz="2400" b="1" dirty="0">
                <a:solidFill>
                  <a:srgbClr val="ED7D31"/>
                </a:solidFill>
                <a:latin typeface="Trebuchet MS" panose="020B0603020202020204" pitchFamily="34" charset="0"/>
              </a:endParaRPr>
            </a:p>
          </p:txBody>
        </p:sp>
        <p:sp>
          <p:nvSpPr>
            <p:cNvPr id="32" name="Rectangle 4"/>
            <p:cNvSpPr>
              <a:spLocks noChangeArrowheads="1"/>
            </p:cNvSpPr>
            <p:nvPr/>
          </p:nvSpPr>
          <p:spPr bwMode="auto">
            <a:xfrm flipV="1">
              <a:off x="926141" y="2108592"/>
              <a:ext cx="7257601" cy="5668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639725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12131</TotalTime>
  <Words>2536</Words>
  <Application>Microsoft Office PowerPoint</Application>
  <PresentationFormat>Affichage à l'écran (4:3)</PresentationFormat>
  <Paragraphs>612</Paragraphs>
  <Slides>39</Slides>
  <Notes>39</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39</vt:i4>
      </vt:variant>
    </vt:vector>
  </HeadingPairs>
  <TitlesOfParts>
    <vt:vector size="51" baseType="lpstr">
      <vt:lpstr>Adobe Fan Heiti Std B</vt:lpstr>
      <vt:lpstr>Yu Gothic UI</vt:lpstr>
      <vt:lpstr>Arial</vt:lpstr>
      <vt:lpstr>Calibri</vt:lpstr>
      <vt:lpstr>Calibri Light</vt:lpstr>
      <vt:lpstr>Century Gothic</vt:lpstr>
      <vt:lpstr>Narkisim</vt:lpstr>
      <vt:lpstr>Segoe UI</vt:lpstr>
      <vt:lpstr>Times New Roman</vt:lpstr>
      <vt:lpstr>Trebuchet MS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EL HADJ OUATTARA</dc:creator>
  <cp:lastModifiedBy>EL HADJ OUATTARA</cp:lastModifiedBy>
  <cp:revision>661</cp:revision>
  <dcterms:created xsi:type="dcterms:W3CDTF">2016-06-12T01:37:38Z</dcterms:created>
  <dcterms:modified xsi:type="dcterms:W3CDTF">2016-09-16T12:07:48Z</dcterms:modified>
</cp:coreProperties>
</file>